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9A-4331-42C4-88C6-3B294E5FEAA4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94E8-9202-476B-ADF9-68FA60B85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591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9A-4331-42C4-88C6-3B294E5FEAA4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94E8-9202-476B-ADF9-68FA60B85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48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9A-4331-42C4-88C6-3B294E5FEAA4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94E8-9202-476B-ADF9-68FA60B856D8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0050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9A-4331-42C4-88C6-3B294E5FEAA4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94E8-9202-476B-ADF9-68FA60B85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1444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9A-4331-42C4-88C6-3B294E5FEAA4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94E8-9202-476B-ADF9-68FA60B856D8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7895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9A-4331-42C4-88C6-3B294E5FEAA4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94E8-9202-476B-ADF9-68FA60B85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060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9A-4331-42C4-88C6-3B294E5FEAA4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94E8-9202-476B-ADF9-68FA60B85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7433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9A-4331-42C4-88C6-3B294E5FEAA4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94E8-9202-476B-ADF9-68FA60B85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001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9A-4331-42C4-88C6-3B294E5FEAA4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94E8-9202-476B-ADF9-68FA60B85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6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9A-4331-42C4-88C6-3B294E5FEAA4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94E8-9202-476B-ADF9-68FA60B85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2949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9A-4331-42C4-88C6-3B294E5FEAA4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94E8-9202-476B-ADF9-68FA60B85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923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9A-4331-42C4-88C6-3B294E5FEAA4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94E8-9202-476B-ADF9-68FA60B85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7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9A-4331-42C4-88C6-3B294E5FEAA4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94E8-9202-476B-ADF9-68FA60B85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068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9A-4331-42C4-88C6-3B294E5FEAA4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94E8-9202-476B-ADF9-68FA60B85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443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9A-4331-42C4-88C6-3B294E5FEAA4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94E8-9202-476B-ADF9-68FA60B85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714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899A-4331-42C4-88C6-3B294E5FEAA4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94E8-9202-476B-ADF9-68FA60B85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261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7899A-4331-42C4-88C6-3B294E5FEAA4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AF94E8-9202-476B-ADF9-68FA60B85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447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62A7AA-1C5A-4A89-8A10-76DDCA7077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Liczba Pi </a:t>
            </a:r>
            <a:r>
              <a:rPr lang="el-GR" b="0" i="0" dirty="0">
                <a:solidFill>
                  <a:srgbClr val="202122"/>
                </a:solidFill>
                <a:effectLst/>
                <a:latin typeface="Nimbus Roman No9 L"/>
              </a:rPr>
              <a:t>π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0EA5243-1121-4B43-B82F-0EABCC42F1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Wykonał Przemek Pietroń</a:t>
            </a:r>
          </a:p>
        </p:txBody>
      </p:sp>
    </p:spTree>
    <p:extLst>
      <p:ext uri="{BB962C8B-B14F-4D97-AF65-F5344CB8AC3E}">
        <p14:creationId xmlns:p14="http://schemas.microsoft.com/office/powerpoint/2010/main" val="6502537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D15C3F-1732-461B-8AAA-1AFA6D70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Wartkość liczby pi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1E9DCC-E7D0-418A-A0DD-03BA9D477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Liczba  pi ma </a:t>
            </a:r>
            <a:r>
              <a:rPr lang="pl-PL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62 bilionowej 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miejsca po przecinku lecz najczęściej  zaokrągla się do 3,14.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8D465F4-C7A7-4B8A-B13B-F635F659A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1246" y="2676197"/>
            <a:ext cx="3277721" cy="327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41727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DB1672-47B8-452D-A0FB-51D91785C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Niektóre zastosowania liczby Pi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Symbol zastępczy zawartości 49">
                <a:extLst>
                  <a:ext uri="{FF2B5EF4-FFF2-40B4-BE49-F238E27FC236}">
                    <a16:creationId xmlns:a16="http://schemas.microsoft.com/office/drawing/2014/main" id="{25146722-06AC-4F06-A3DF-3DC4884BFC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27100" y="1991058"/>
                <a:ext cx="10515600" cy="4351338"/>
              </a:xfrm>
            </p:spPr>
            <p:txBody>
              <a:bodyPr/>
              <a:lstStyle/>
              <a:p>
                <a:r>
                  <a:rPr lang="pl-PL" dirty="0"/>
                  <a:t>Liczba pi jest wykorzystywana w :</a:t>
                </a:r>
              </a:p>
              <a:p>
                <a:pPr algn="just">
                  <a:lnSpc>
                    <a:spcPct val="105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pl-PL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  <m:sSup>
                      <m:sSup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wzór na pole koła o promieniu r</a:t>
                </a:r>
              </a:p>
              <a:p>
                <a:pPr algn="just">
                  <a:lnSpc>
                    <a:spcPct val="105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pl-PL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pl-PL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pl-PL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 obwód okręgu o promieniu r</a:t>
                </a:r>
              </a:p>
              <a:p>
                <a:pPr algn="just">
                  <a:lnSpc>
                    <a:spcPct val="105000"/>
                  </a:lnSpc>
                  <a:spcAft>
                    <a:spcPts val="800"/>
                  </a:spcAft>
                </a:pPr>
                <a:r>
                  <a:rPr lang="pl-P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el-GR" b="0" i="0" dirty="0">
                    <a:solidFill>
                      <a:srgbClr val="202122"/>
                    </a:solidFill>
                    <a:effectLst/>
                    <a:latin typeface="Nimbus Roman No9 L"/>
                  </a:rPr>
                  <a:t>π</a:t>
                </a:r>
                <a:r>
                  <a:rPr lang="pl-PL" b="0" i="0" dirty="0">
                    <a:solidFill>
                      <a:srgbClr val="202122"/>
                    </a:solidFill>
                    <a:effectLst/>
                    <a:latin typeface="Nimbus Roman No9 L"/>
                  </a:rPr>
                  <a:t> -  pole elipsy o półosiach równych a i b</a:t>
                </a:r>
              </a:p>
              <a:p>
                <a:pPr algn="just">
                  <a:lnSpc>
                    <a:spcPct val="105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pl-PL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  <m:sSup>
                      <m:sSup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pl-PL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pl-P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objętość kuli o promieniu r</a:t>
                </a:r>
              </a:p>
            </p:txBody>
          </p:sp>
        </mc:Choice>
        <mc:Fallback xmlns="">
          <p:sp>
            <p:nvSpPr>
              <p:cNvPr id="50" name="Symbol zastępczy zawartości 49">
                <a:extLst>
                  <a:ext uri="{FF2B5EF4-FFF2-40B4-BE49-F238E27FC236}">
                    <a16:creationId xmlns:a16="http://schemas.microsoft.com/office/drawing/2014/main" id="{25146722-06AC-4F06-A3DF-3DC4884BFC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7100" y="1991058"/>
                <a:ext cx="10515600" cy="4351338"/>
              </a:xfrm>
              <a:blipFill>
                <a:blip r:embed="rId2"/>
                <a:stretch>
                  <a:fillRect l="-116" t="-98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utoShape 3" descr="{\displaystyle \pi r^{2}}">
            <a:extLst>
              <a:ext uri="{FF2B5EF4-FFF2-40B4-BE49-F238E27FC236}">
                <a16:creationId xmlns:a16="http://schemas.microsoft.com/office/drawing/2014/main" id="{0956430E-D139-4551-BE56-3E9569970E7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300" y="-9366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AutoShape 4" descr="r">
            <a:extLst>
              <a:ext uri="{FF2B5EF4-FFF2-40B4-BE49-F238E27FC236}">
                <a16:creationId xmlns:a16="http://schemas.microsoft.com/office/drawing/2014/main" id="{9E13A4B5-195D-438F-97D1-0CD7722F15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19300" y="-9366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5" descr="{\displaystyle 2\pi r}">
            <a:extLst>
              <a:ext uri="{FF2B5EF4-FFF2-40B4-BE49-F238E27FC236}">
                <a16:creationId xmlns:a16="http://schemas.microsoft.com/office/drawing/2014/main" id="{6CD6385B-A6F5-45C8-BF94-A9683C166D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300" y="-6461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6" descr="r">
            <a:extLst>
              <a:ext uri="{FF2B5EF4-FFF2-40B4-BE49-F238E27FC236}">
                <a16:creationId xmlns:a16="http://schemas.microsoft.com/office/drawing/2014/main" id="{8EBA83AC-C37A-4FB5-BADC-8CE21D0EBB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6638" y="-6461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7" descr="{\displaystyle ab\pi }">
            <a:extLst>
              <a:ext uri="{FF2B5EF4-FFF2-40B4-BE49-F238E27FC236}">
                <a16:creationId xmlns:a16="http://schemas.microsoft.com/office/drawing/2014/main" id="{AF6D1E24-CA6F-49CA-A04B-BA2EFDFB0E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300" y="-3571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AutoShape 8" descr="a">
            <a:extLst>
              <a:ext uri="{FF2B5EF4-FFF2-40B4-BE49-F238E27FC236}">
                <a16:creationId xmlns:a16="http://schemas.microsoft.com/office/drawing/2014/main" id="{2BD8598C-66E7-4EFE-B432-2726D035FA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95563" y="-3571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1" name="AutoShape 9" descr="b">
            <a:extLst>
              <a:ext uri="{FF2B5EF4-FFF2-40B4-BE49-F238E27FC236}">
                <a16:creationId xmlns:a16="http://schemas.microsoft.com/office/drawing/2014/main" id="{C2F5492B-8C65-45F3-BD10-168EB50AC1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97213" y="-3571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2" name="AutoShape 10" descr="{\displaystyle {\frac {4}{3}}\pi r^{3}}">
            <a:extLst>
              <a:ext uri="{FF2B5EF4-FFF2-40B4-BE49-F238E27FC236}">
                <a16:creationId xmlns:a16="http://schemas.microsoft.com/office/drawing/2014/main" id="{CFE5EB47-85CD-4A69-AE68-3A1DEF085F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300" y="-682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" name="AutoShape 11" descr="r">
            <a:extLst>
              <a:ext uri="{FF2B5EF4-FFF2-40B4-BE49-F238E27FC236}">
                <a16:creationId xmlns:a16="http://schemas.microsoft.com/office/drawing/2014/main" id="{3553471D-864C-4ACD-8BC4-266C878AF68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09800" y="-682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" name="AutoShape 12" descr="{\displaystyle 4\pi r^{2}}">
            <a:extLst>
              <a:ext uri="{FF2B5EF4-FFF2-40B4-BE49-F238E27FC236}">
                <a16:creationId xmlns:a16="http://schemas.microsoft.com/office/drawing/2014/main" id="{CD3603AC-CAD2-423A-AD16-6AB533ECF71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300" y="2222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" name="AutoShape 13" descr="r">
            <a:extLst>
              <a:ext uri="{FF2B5EF4-FFF2-40B4-BE49-F238E27FC236}">
                <a16:creationId xmlns:a16="http://schemas.microsoft.com/office/drawing/2014/main" id="{3E6D2580-E1B0-4B96-8FDA-C68E87F444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8088" y="2222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6" name="AutoShape 14" descr="{\displaystyle \pi r^{2}H}">
            <a:extLst>
              <a:ext uri="{FF2B5EF4-FFF2-40B4-BE49-F238E27FC236}">
                <a16:creationId xmlns:a16="http://schemas.microsoft.com/office/drawing/2014/main" id="{4D8D7836-73A0-4AF9-A188-528B602BA0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300" y="511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" name="AutoShape 15" descr="H">
            <a:extLst>
              <a:ext uri="{FF2B5EF4-FFF2-40B4-BE49-F238E27FC236}">
                <a16:creationId xmlns:a16="http://schemas.microsoft.com/office/drawing/2014/main" id="{93D4ED92-EC87-4F0D-9971-394DF1699B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65375" y="511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" name="AutoShape 16" descr="r">
            <a:extLst>
              <a:ext uri="{FF2B5EF4-FFF2-40B4-BE49-F238E27FC236}">
                <a16:creationId xmlns:a16="http://schemas.microsoft.com/office/drawing/2014/main" id="{AEFE944C-0FB9-45F3-8487-7A733F53E9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25900" y="511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4" name="Rectangle 32">
            <a:extLst>
              <a:ext uri="{FF2B5EF4-FFF2-40B4-BE49-F238E27FC236}">
                <a16:creationId xmlns:a16="http://schemas.microsoft.com/office/drawing/2014/main" id="{6CFB4CC8-327A-4D63-8BCF-A4852A8E5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0137"/>
            <a:ext cx="256464" cy="3250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392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AutoShape 33" descr="{\displaystyle \pi r^{2}}">
            <a:extLst>
              <a:ext uri="{FF2B5EF4-FFF2-40B4-BE49-F238E27FC236}">
                <a16:creationId xmlns:a16="http://schemas.microsoft.com/office/drawing/2014/main" id="{376754DD-5B05-4949-9C2B-496D3E25EF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3700" y="-7842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6" name="AutoShape 34" descr="r">
            <a:extLst>
              <a:ext uri="{FF2B5EF4-FFF2-40B4-BE49-F238E27FC236}">
                <a16:creationId xmlns:a16="http://schemas.microsoft.com/office/drawing/2014/main" id="{86692A40-EB15-4F0B-A397-1D4E59DCCC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71700" y="-7842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7" name="AutoShape 35" descr="{\displaystyle 2\pi r}">
            <a:extLst>
              <a:ext uri="{FF2B5EF4-FFF2-40B4-BE49-F238E27FC236}">
                <a16:creationId xmlns:a16="http://schemas.microsoft.com/office/drawing/2014/main" id="{76502D47-D59B-4A95-96DC-246A82F739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3700" y="-4937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8" name="AutoShape 36" descr="r">
            <a:extLst>
              <a:ext uri="{FF2B5EF4-FFF2-40B4-BE49-F238E27FC236}">
                <a16:creationId xmlns:a16="http://schemas.microsoft.com/office/drawing/2014/main" id="{732A5792-FCF4-43AA-B417-83EFF4040C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59038" y="-4937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9" name="AutoShape 37" descr="{\displaystyle ab\pi }">
            <a:extLst>
              <a:ext uri="{FF2B5EF4-FFF2-40B4-BE49-F238E27FC236}">
                <a16:creationId xmlns:a16="http://schemas.microsoft.com/office/drawing/2014/main" id="{F408CEE3-E0B5-43A1-A5D4-0B75FF0A24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3700" y="-2047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0" name="AutoShape 38" descr="a">
            <a:extLst>
              <a:ext uri="{FF2B5EF4-FFF2-40B4-BE49-F238E27FC236}">
                <a16:creationId xmlns:a16="http://schemas.microsoft.com/office/drawing/2014/main" id="{E131B3AA-C76B-4952-AC28-E622A52B43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7963" y="-2047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" name="AutoShape 39" descr="b">
            <a:extLst>
              <a:ext uri="{FF2B5EF4-FFF2-40B4-BE49-F238E27FC236}">
                <a16:creationId xmlns:a16="http://schemas.microsoft.com/office/drawing/2014/main" id="{9C761F69-0A7D-4358-857B-27048A9570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49613" y="-2047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2" name="AutoShape 40" descr="{\displaystyle {\frac {4}{3}}\pi r^{3}}">
            <a:extLst>
              <a:ext uri="{FF2B5EF4-FFF2-40B4-BE49-F238E27FC236}">
                <a16:creationId xmlns:a16="http://schemas.microsoft.com/office/drawing/2014/main" id="{6D34C70C-A238-4046-A66B-B9BB35C76A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3700" y="84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3" name="AutoShape 41" descr="r">
            <a:extLst>
              <a:ext uri="{FF2B5EF4-FFF2-40B4-BE49-F238E27FC236}">
                <a16:creationId xmlns:a16="http://schemas.microsoft.com/office/drawing/2014/main" id="{64D068D9-575E-4AAB-87C4-BD1D17283C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62200" y="84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4" name="AutoShape 42" descr="{\displaystyle 4\pi r^{2}}">
            <a:extLst>
              <a:ext uri="{FF2B5EF4-FFF2-40B4-BE49-F238E27FC236}">
                <a16:creationId xmlns:a16="http://schemas.microsoft.com/office/drawing/2014/main" id="{5AF78B30-7578-44E7-8D83-5EC5B239FC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3700" y="3746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5" name="AutoShape 43" descr="r">
            <a:extLst>
              <a:ext uri="{FF2B5EF4-FFF2-40B4-BE49-F238E27FC236}">
                <a16:creationId xmlns:a16="http://schemas.microsoft.com/office/drawing/2014/main" id="{65C4C043-8C5D-4707-B322-52A61A8EC4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30488" y="3746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6" name="AutoShape 44" descr="{\displaystyle \pi r^{2}H}">
            <a:extLst>
              <a:ext uri="{FF2B5EF4-FFF2-40B4-BE49-F238E27FC236}">
                <a16:creationId xmlns:a16="http://schemas.microsoft.com/office/drawing/2014/main" id="{3DF51CB3-7D54-498D-A1FC-595E37D92A8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3700" y="6635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7" name="AutoShape 45" descr="H">
            <a:extLst>
              <a:ext uri="{FF2B5EF4-FFF2-40B4-BE49-F238E27FC236}">
                <a16:creationId xmlns:a16="http://schemas.microsoft.com/office/drawing/2014/main" id="{980633E0-6EE0-4307-9EE5-A111CF81C6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17775" y="6635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8" name="AutoShape 46" descr="r">
            <a:extLst>
              <a:ext uri="{FF2B5EF4-FFF2-40B4-BE49-F238E27FC236}">
                <a16:creationId xmlns:a16="http://schemas.microsoft.com/office/drawing/2014/main" id="{83325B0C-8A95-4EA2-92B6-CC0AB3D418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78300" y="6635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1" name="Rectangle 47">
            <a:extLst>
              <a:ext uri="{FF2B5EF4-FFF2-40B4-BE49-F238E27FC236}">
                <a16:creationId xmlns:a16="http://schemas.microsoft.com/office/drawing/2014/main" id="{89057B1B-648A-482B-9CB1-B053912B8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" y="-44390"/>
            <a:ext cx="415498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9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</a:t>
            </a:r>
            <a:r>
              <a:rPr kumimoji="0" lang="pl-PL" altLang="pl-PL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AutoShape 48" descr="a">
            <a:extLst>
              <a:ext uri="{FF2B5EF4-FFF2-40B4-BE49-F238E27FC236}">
                <a16:creationId xmlns:a16="http://schemas.microsoft.com/office/drawing/2014/main" id="{D7F4A625-2678-4FCF-A186-776F2BEF02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05013" y="350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3" name="AutoShape 49" descr="b">
            <a:extLst>
              <a:ext uri="{FF2B5EF4-FFF2-40B4-BE49-F238E27FC236}">
                <a16:creationId xmlns:a16="http://schemas.microsoft.com/office/drawing/2014/main" id="{5743871C-CCB8-47F5-9507-F98C166403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06663" y="350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59742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DE3DC6-9FD8-420A-9254-3555DC6AC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Historia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160D39-DC7C-4F0F-B850-1927265DC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Liczb pi jest używana od starożytności. Korzystały z niej takie cywilizacje jak :  Babilończycy, Egipcjanie i Grecy . Babilończycy około 2000 r. p.n.e. u</a:t>
            </a:r>
            <a:r>
              <a:rPr lang="pl-PL" i="0" dirty="0">
                <a:solidFill>
                  <a:srgbClr val="3535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ważali oni, że liczba Pi jest równa 3. Egipcjanie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około </a:t>
            </a:r>
            <a:r>
              <a:rPr lang="pl-PL" b="0" i="0" dirty="0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1650 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r. p.n.e. u</a:t>
            </a:r>
            <a:r>
              <a:rPr lang="pl-PL" i="0" dirty="0">
                <a:solidFill>
                  <a:srgbClr val="3535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ważali on i, że liczba Pi jest równa 3,</a:t>
            </a:r>
            <a:r>
              <a:rPr lang="pl-PL" b="0" i="0" dirty="0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 1415. Badania nad tą liczbą prowadził również Archimedes. Dokonał stosownych wyliczeń i udało mu się oszacować liczbę z dokładnością do dwóch miejsc po przecinku. 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9440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C3DBC-68C5-4E45-B247-197F1458E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Dalsza historia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EE5384-C113-4C46-9DEB-A9A4C3228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W średniowieczu liczbą Pi szczególnie interesował się chiński matematyk 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Liu</a:t>
            </a:r>
            <a:r>
              <a:rPr lang="pl-PL" b="0" i="0" dirty="0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Hui</a:t>
            </a:r>
            <a:r>
              <a:rPr lang="pl-PL" b="0" i="0" dirty="0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, który kontynuował wyliczenia metodą stworzoną przez Archimedesa. Udało mu się zbadać liczbę dokładniej niż Archimedes. Została rozwinięta do pięciu miejsc po przecinku i wynosiła 3,1415. Badaniami nad liczbą Pi w średniowieczu zajmowali się również tacy ludzie jak 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Zu</a:t>
            </a:r>
            <a:r>
              <a:rPr lang="pl-PL" b="0" i="0" dirty="0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Chongzhi</a:t>
            </a:r>
            <a:r>
              <a:rPr lang="pl-PL" b="0" i="0" dirty="0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Madhava</a:t>
            </a:r>
            <a:r>
              <a:rPr lang="pl-PL" b="0" i="0" dirty="0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 i 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Ludolph</a:t>
            </a:r>
            <a:r>
              <a:rPr lang="pl-PL" b="0" i="0" dirty="0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 van 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Ceulen</a:t>
            </a:r>
            <a:r>
              <a:rPr lang="pl-PL" b="0" i="0" dirty="0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. Z ciekawostek to 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Madhavan</a:t>
            </a:r>
            <a:r>
              <a:rPr lang="pl-PL" b="0" i="0" dirty="0">
                <a:solidFill>
                  <a:srgbClr val="353535"/>
                </a:solidFill>
                <a:effectLst/>
                <a:latin typeface="Arial" panose="020B0604020202020204" pitchFamily="34" charset="0"/>
              </a:rPr>
              <a:t> jako pierwszy użył liczby Pi do obliczenia ciągów nieskończonych.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246856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A0ED21-DA98-4B5C-BE47-EC0CC3448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436" y="2766218"/>
            <a:ext cx="10515600" cy="1325563"/>
          </a:xfrm>
        </p:spPr>
        <p:txBody>
          <a:bodyPr>
            <a:normAutofit/>
          </a:bodyPr>
          <a:lstStyle/>
          <a:p>
            <a:r>
              <a:rPr lang="pl-PL" sz="6600" dirty="0"/>
              <a:t>DZIĘKUJE ZA UWAGĘ</a:t>
            </a:r>
          </a:p>
        </p:txBody>
      </p:sp>
    </p:spTree>
    <p:extLst>
      <p:ext uri="{BB962C8B-B14F-4D97-AF65-F5344CB8AC3E}">
        <p14:creationId xmlns:p14="http://schemas.microsoft.com/office/powerpoint/2010/main" val="593960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C065407E56CEB4584A414277DCA4839" ma:contentTypeVersion="12" ma:contentTypeDescription="Utwórz nowy dokument." ma:contentTypeScope="" ma:versionID="4f26c5afb1f6ddc920a9fef78cb9fbe1">
  <xsd:schema xmlns:xsd="http://www.w3.org/2001/XMLSchema" xmlns:xs="http://www.w3.org/2001/XMLSchema" xmlns:p="http://schemas.microsoft.com/office/2006/metadata/properties" xmlns:ns3="04de0ce0-bcca-43ba-8140-458d65e202fb" xmlns:ns4="127c5bba-8dea-487f-8513-01f0f729c1ea" targetNamespace="http://schemas.microsoft.com/office/2006/metadata/properties" ma:root="true" ma:fieldsID="752d4f034fe843f23c30ba2b443377f7" ns3:_="" ns4:_="">
    <xsd:import namespace="04de0ce0-bcca-43ba-8140-458d65e202fb"/>
    <xsd:import namespace="127c5bba-8dea-487f-8513-01f0f729c1e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de0ce0-bcca-43ba-8140-458d65e202f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c5bba-8dea-487f-8513-01f0f729c1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AC4065-56FD-40FF-A880-4CA09398F7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32384A-7133-4AF2-822D-41A19F6F0B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de0ce0-bcca-43ba-8140-458d65e202fb"/>
    <ds:schemaRef ds:uri="127c5bba-8dea-487f-8513-01f0f729c1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70FFEB-A31F-4CFB-BE30-0771AAC5704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04de0ce0-bcca-43ba-8140-458d65e202fb"/>
    <ds:schemaRef ds:uri="127c5bba-8dea-487f-8513-01f0f729c1ea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244</Words>
  <Application>Microsoft Office PowerPoint</Application>
  <PresentationFormat>Panoramiczny</PresentationFormat>
  <Paragraphs>16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Nimbus Roman No9 L</vt:lpstr>
      <vt:lpstr>Trebuchet MS</vt:lpstr>
      <vt:lpstr>Wingdings 3</vt:lpstr>
      <vt:lpstr>Faseta</vt:lpstr>
      <vt:lpstr>Liczba Pi π</vt:lpstr>
      <vt:lpstr>Wartkość liczby pi</vt:lpstr>
      <vt:lpstr>Niektóre zastosowania liczby Pi</vt:lpstr>
      <vt:lpstr>Historia </vt:lpstr>
      <vt:lpstr>Dalsza historia </vt:lpstr>
      <vt:lpstr>DZIĘKUJE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Liczba Pi π</dc:title>
  <dc:creator>Pietroń Przemysław</dc:creator>
  <cp:lastModifiedBy>Pietroń Przemysław</cp:lastModifiedBy>
  <cp:revision>3</cp:revision>
  <dcterms:created xsi:type="dcterms:W3CDTF">2022-03-14T18:26:11Z</dcterms:created>
  <dcterms:modified xsi:type="dcterms:W3CDTF">2022-03-14T19:26:33Z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0x010100CC065407E56CEB4584A414277DCA4839</vt:lpwstr>
  </property>
</Properties>
</file>