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3" r:id="rId7"/>
    <p:sldId id="264" r:id="rId8"/>
    <p:sldId id="265" r:id="rId9"/>
    <p:sldId id="266" r:id="rId10"/>
    <p:sldId id="267" r:id="rId11"/>
    <p:sldId id="268" r:id="rId12"/>
    <p:sldId id="269" r:id="rId13"/>
    <p:sldId id="270" r:id="rId14"/>
    <p:sldId id="261" r:id="rId15"/>
    <p:sldId id="271" r:id="rId16"/>
    <p:sldId id="272" r:id="rId17"/>
    <p:sldId id="273" r:id="rId18"/>
    <p:sldId id="274" r:id="rId19"/>
    <p:sldId id="275" r:id="rId20"/>
    <p:sldId id="276"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3F9B6-1FE5-49A3-87CD-348AE9233552}" v="1" dt="2022-03-14T12:21:22.086"/>
    <p1510:client id="{4FABFCE5-AAF4-4DA7-BD85-AFDA741BD5A3}" v="143" dt="2022-03-10T13:52:46.053"/>
    <p1510:client id="{6191C4FD-E333-5244-DDF4-DE1EF9AD4D87}" v="693" dt="2022-03-11T05:59:19.146"/>
    <p1510:client id="{ACF5A314-7F93-1261-50CC-E01BA7971FFD}" v="1" dt="2022-03-11T14:29:38.278"/>
    <p1510:client id="{E76B0F52-7470-4C42-A5BA-65BB4671083F}" v="40" dt="2022-03-13T19:17:31.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fia Tesche" userId="S::zofia.tesche@zsplesznowola.edu.pl::fd7ca446-b5ee-4900-be9b-5f0fa22a76af" providerId="AD" clId="Web-{ACF5A314-7F93-1261-50CC-E01BA7971FFD}"/>
    <pc:docChg chg="modSld">
      <pc:chgData name="Zofia Tesche" userId="S::zofia.tesche@zsplesznowola.edu.pl::fd7ca446-b5ee-4900-be9b-5f0fa22a76af" providerId="AD" clId="Web-{ACF5A314-7F93-1261-50CC-E01BA7971FFD}" dt="2022-03-11T14:29:38.278" v="0" actId="1076"/>
      <pc:docMkLst>
        <pc:docMk/>
      </pc:docMkLst>
      <pc:sldChg chg="modSp">
        <pc:chgData name="Zofia Tesche" userId="S::zofia.tesche@zsplesznowola.edu.pl::fd7ca446-b5ee-4900-be9b-5f0fa22a76af" providerId="AD" clId="Web-{ACF5A314-7F93-1261-50CC-E01BA7971FFD}" dt="2022-03-11T14:29:38.278" v="0" actId="1076"/>
        <pc:sldMkLst>
          <pc:docMk/>
          <pc:sldMk cId="2850062828" sldId="257"/>
        </pc:sldMkLst>
        <pc:spChg chg="mod">
          <ac:chgData name="Zofia Tesche" userId="S::zofia.tesche@zsplesznowola.edu.pl::fd7ca446-b5ee-4900-be9b-5f0fa22a76af" providerId="AD" clId="Web-{ACF5A314-7F93-1261-50CC-E01BA7971FFD}" dt="2022-03-11T14:29:38.278" v="0" actId="1076"/>
          <ac:spMkLst>
            <pc:docMk/>
            <pc:sldMk cId="2850062828" sldId="257"/>
            <ac:spMk id="2" creationId="{717285A5-232E-458E-93C3-93DEF4675312}"/>
          </ac:spMkLst>
        </pc:spChg>
      </pc:sldChg>
    </pc:docChg>
  </pc:docChgLst>
  <pc:docChgLst>
    <pc:chgData name="Gość" userId="S::urn:spo:anon#43ee1efdac8d46927f217cb86a20d4f62a2ce5f6fd382098626e4ba3c3b1352a::" providerId="AD" clId="Web-{E76B0F52-7470-4C42-A5BA-65BB4671083F}"/>
    <pc:docChg chg="addSld delSld modSld">
      <pc:chgData name="Gość" userId="S::urn:spo:anon#43ee1efdac8d46927f217cb86a20d4f62a2ce5f6fd382098626e4ba3c3b1352a::" providerId="AD" clId="Web-{E76B0F52-7470-4C42-A5BA-65BB4671083F}" dt="2022-03-13T19:17:33.734" v="34"/>
      <pc:docMkLst>
        <pc:docMk/>
      </pc:docMkLst>
      <pc:sldChg chg="modSp">
        <pc:chgData name="Gość" userId="S::urn:spo:anon#43ee1efdac8d46927f217cb86a20d4f62a2ce5f6fd382098626e4ba3c3b1352a::" providerId="AD" clId="Web-{E76B0F52-7470-4C42-A5BA-65BB4671083F}" dt="2022-03-13T19:14:27.651" v="19" actId="20577"/>
        <pc:sldMkLst>
          <pc:docMk/>
          <pc:sldMk cId="650317164" sldId="256"/>
        </pc:sldMkLst>
        <pc:spChg chg="mod">
          <ac:chgData name="Gość" userId="S::urn:spo:anon#43ee1efdac8d46927f217cb86a20d4f62a2ce5f6fd382098626e4ba3c3b1352a::" providerId="AD" clId="Web-{E76B0F52-7470-4C42-A5BA-65BB4671083F}" dt="2022-03-13T19:14:27.651" v="19" actId="20577"/>
          <ac:spMkLst>
            <pc:docMk/>
            <pc:sldMk cId="650317164" sldId="256"/>
            <ac:spMk id="2" creationId="{00000000-0000-0000-0000-000000000000}"/>
          </ac:spMkLst>
        </pc:spChg>
      </pc:sldChg>
      <pc:sldChg chg="modSp">
        <pc:chgData name="Gość" userId="S::urn:spo:anon#43ee1efdac8d46927f217cb86a20d4f62a2ce5f6fd382098626e4ba3c3b1352a::" providerId="AD" clId="Web-{E76B0F52-7470-4C42-A5BA-65BB4671083F}" dt="2022-03-13T19:14:37.776" v="22" actId="20577"/>
        <pc:sldMkLst>
          <pc:docMk/>
          <pc:sldMk cId="1301546298" sldId="262"/>
        </pc:sldMkLst>
        <pc:spChg chg="mod">
          <ac:chgData name="Gość" userId="S::urn:spo:anon#43ee1efdac8d46927f217cb86a20d4f62a2ce5f6fd382098626e4ba3c3b1352a::" providerId="AD" clId="Web-{E76B0F52-7470-4C42-A5BA-65BB4671083F}" dt="2022-03-13T19:14:37.776" v="22" actId="20577"/>
          <ac:spMkLst>
            <pc:docMk/>
            <pc:sldMk cId="1301546298" sldId="262"/>
            <ac:spMk id="2" creationId="{925A6783-D24A-413B-9FB2-F8A173FC9338}"/>
          </ac:spMkLst>
        </pc:spChg>
      </pc:sldChg>
      <pc:sldChg chg="modSp">
        <pc:chgData name="Gość" userId="S::urn:spo:anon#43ee1efdac8d46927f217cb86a20d4f62a2ce5f6fd382098626e4ba3c3b1352a::" providerId="AD" clId="Web-{E76B0F52-7470-4C42-A5BA-65BB4671083F}" dt="2022-03-13T19:12:53.945" v="16" actId="20577"/>
        <pc:sldMkLst>
          <pc:docMk/>
          <pc:sldMk cId="1310253568" sldId="270"/>
        </pc:sldMkLst>
        <pc:spChg chg="mod">
          <ac:chgData name="Gość" userId="S::urn:spo:anon#43ee1efdac8d46927f217cb86a20d4f62a2ce5f6fd382098626e4ba3c3b1352a::" providerId="AD" clId="Web-{E76B0F52-7470-4C42-A5BA-65BB4671083F}" dt="2022-03-13T19:12:53.945" v="16" actId="20577"/>
          <ac:spMkLst>
            <pc:docMk/>
            <pc:sldMk cId="1310253568" sldId="270"/>
            <ac:spMk id="3" creationId="{CD6346BB-F2E2-4F1D-9256-E717354CEB46}"/>
          </ac:spMkLst>
        </pc:spChg>
      </pc:sldChg>
      <pc:sldChg chg="modSp">
        <pc:chgData name="Gość" userId="S::urn:spo:anon#43ee1efdac8d46927f217cb86a20d4f62a2ce5f6fd382098626e4ba3c3b1352a::" providerId="AD" clId="Web-{E76B0F52-7470-4C42-A5BA-65BB4671083F}" dt="2022-03-13T19:12:15.835" v="11" actId="20577"/>
        <pc:sldMkLst>
          <pc:docMk/>
          <pc:sldMk cId="2012236648" sldId="271"/>
        </pc:sldMkLst>
        <pc:spChg chg="mod">
          <ac:chgData name="Gość" userId="S::urn:spo:anon#43ee1efdac8d46927f217cb86a20d4f62a2ce5f6fd382098626e4ba3c3b1352a::" providerId="AD" clId="Web-{E76B0F52-7470-4C42-A5BA-65BB4671083F}" dt="2022-03-13T19:12:15.835" v="11" actId="20577"/>
          <ac:spMkLst>
            <pc:docMk/>
            <pc:sldMk cId="2012236648" sldId="271"/>
            <ac:spMk id="2" creationId="{72C4DF3D-FE5B-4CF3-A13C-913DE71A08D4}"/>
          </ac:spMkLst>
        </pc:spChg>
      </pc:sldChg>
      <pc:sldChg chg="modSp">
        <pc:chgData name="Gość" userId="S::urn:spo:anon#43ee1efdac8d46927f217cb86a20d4f62a2ce5f6fd382098626e4ba3c3b1352a::" providerId="AD" clId="Web-{E76B0F52-7470-4C42-A5BA-65BB4671083F}" dt="2022-03-13T19:15:22.965" v="28" actId="20577"/>
        <pc:sldMkLst>
          <pc:docMk/>
          <pc:sldMk cId="3784672020" sldId="272"/>
        </pc:sldMkLst>
        <pc:spChg chg="mod">
          <ac:chgData name="Gość" userId="S::urn:spo:anon#43ee1efdac8d46927f217cb86a20d4f62a2ce5f6fd382098626e4ba3c3b1352a::" providerId="AD" clId="Web-{E76B0F52-7470-4C42-A5BA-65BB4671083F}" dt="2022-03-13T19:15:22.965" v="28" actId="20577"/>
          <ac:spMkLst>
            <pc:docMk/>
            <pc:sldMk cId="3784672020" sldId="272"/>
            <ac:spMk id="2" creationId="{A0A811D9-33F6-40CF-96FF-033647779C3F}"/>
          </ac:spMkLst>
        </pc:spChg>
      </pc:sldChg>
      <pc:sldChg chg="modSp">
        <pc:chgData name="Gość" userId="S::urn:spo:anon#43ee1efdac8d46927f217cb86a20d4f62a2ce5f6fd382098626e4ba3c3b1352a::" providerId="AD" clId="Web-{E76B0F52-7470-4C42-A5BA-65BB4671083F}" dt="2022-03-13T19:06:47.764" v="6" actId="14100"/>
        <pc:sldMkLst>
          <pc:docMk/>
          <pc:sldMk cId="641061851" sldId="273"/>
        </pc:sldMkLst>
        <pc:picChg chg="mod">
          <ac:chgData name="Gość" userId="S::urn:spo:anon#43ee1efdac8d46927f217cb86a20d4f62a2ce5f6fd382098626e4ba3c3b1352a::" providerId="AD" clId="Web-{E76B0F52-7470-4C42-A5BA-65BB4671083F}" dt="2022-03-13T19:06:47.764" v="6" actId="14100"/>
          <ac:picMkLst>
            <pc:docMk/>
            <pc:sldMk cId="641061851" sldId="273"/>
            <ac:picMk id="4" creationId="{C1B1847B-CDA9-4552-9AA3-6217465D036E}"/>
          </ac:picMkLst>
        </pc:picChg>
      </pc:sldChg>
      <pc:sldChg chg="modSp">
        <pc:chgData name="Gość" userId="S::urn:spo:anon#43ee1efdac8d46927f217cb86a20d4f62a2ce5f6fd382098626e4ba3c3b1352a::" providerId="AD" clId="Web-{E76B0F52-7470-4C42-A5BA-65BB4671083F}" dt="2022-03-13T19:15:34.418" v="31" actId="20577"/>
        <pc:sldMkLst>
          <pc:docMk/>
          <pc:sldMk cId="2771461129" sldId="275"/>
        </pc:sldMkLst>
        <pc:spChg chg="mod">
          <ac:chgData name="Gość" userId="S::urn:spo:anon#43ee1efdac8d46927f217cb86a20d4f62a2ce5f6fd382098626e4ba3c3b1352a::" providerId="AD" clId="Web-{E76B0F52-7470-4C42-A5BA-65BB4671083F}" dt="2022-03-13T19:15:34.418" v="31" actId="20577"/>
          <ac:spMkLst>
            <pc:docMk/>
            <pc:sldMk cId="2771461129" sldId="275"/>
            <ac:spMk id="2" creationId="{ADBA59EF-D2BA-448C-99E3-2345BA738509}"/>
          </ac:spMkLst>
        </pc:spChg>
      </pc:sldChg>
      <pc:sldChg chg="addSp delSp modSp">
        <pc:chgData name="Gość" userId="S::urn:spo:anon#43ee1efdac8d46927f217cb86a20d4f62a2ce5f6fd382098626e4ba3c3b1352a::" providerId="AD" clId="Web-{E76B0F52-7470-4C42-A5BA-65BB4671083F}" dt="2022-03-13T19:17:33.734" v="34"/>
        <pc:sldMkLst>
          <pc:docMk/>
          <pc:sldMk cId="3645963289" sldId="276"/>
        </pc:sldMkLst>
        <pc:spChg chg="mod">
          <ac:chgData name="Gość" userId="S::urn:spo:anon#43ee1efdac8d46927f217cb86a20d4f62a2ce5f6fd382098626e4ba3c3b1352a::" providerId="AD" clId="Web-{E76B0F52-7470-4C42-A5BA-65BB4671083F}" dt="2022-03-13T19:17:33.734" v="34"/>
          <ac:spMkLst>
            <pc:docMk/>
            <pc:sldMk cId="3645963289" sldId="276"/>
            <ac:spMk id="2" creationId="{B81EDC5E-B016-4682-92AF-297F0CE387F4}"/>
          </ac:spMkLst>
        </pc:spChg>
        <pc:spChg chg="mod">
          <ac:chgData name="Gość" userId="S::urn:spo:anon#43ee1efdac8d46927f217cb86a20d4f62a2ce5f6fd382098626e4ba3c3b1352a::" providerId="AD" clId="Web-{E76B0F52-7470-4C42-A5BA-65BB4671083F}" dt="2022-03-13T19:17:33.734" v="34"/>
          <ac:spMkLst>
            <pc:docMk/>
            <pc:sldMk cId="3645963289" sldId="276"/>
            <ac:spMk id="3" creationId="{1CC9890B-1AEA-497D-B4A6-79C731430FC0}"/>
          </ac:spMkLst>
        </pc:spChg>
        <pc:spChg chg="del">
          <ac:chgData name="Gość" userId="S::urn:spo:anon#43ee1efdac8d46927f217cb86a20d4f62a2ce5f6fd382098626e4ba3c3b1352a::" providerId="AD" clId="Web-{E76B0F52-7470-4C42-A5BA-65BB4671083F}" dt="2022-03-13T19:17:33.734" v="34"/>
          <ac:spMkLst>
            <pc:docMk/>
            <pc:sldMk cId="3645963289" sldId="276"/>
            <ac:spMk id="114" creationId="{6B92FAF7-0AD3-4B47-9111-D0E9CD79E247}"/>
          </ac:spMkLst>
        </pc:spChg>
        <pc:spChg chg="add">
          <ac:chgData name="Gość" userId="S::urn:spo:anon#43ee1efdac8d46927f217cb86a20d4f62a2ce5f6fd382098626e4ba3c3b1352a::" providerId="AD" clId="Web-{E76B0F52-7470-4C42-A5BA-65BB4671083F}" dt="2022-03-13T19:17:33.734" v="34"/>
          <ac:spMkLst>
            <pc:docMk/>
            <pc:sldMk cId="3645963289" sldId="276"/>
            <ac:spMk id="122" creationId="{C4E4288A-DFC8-40A2-90E5-70E851A933AD}"/>
          </ac:spMkLst>
        </pc:spChg>
        <pc:spChg chg="add">
          <ac:chgData name="Gość" userId="S::urn:spo:anon#43ee1efdac8d46927f217cb86a20d4f62a2ce5f6fd382098626e4ba3c3b1352a::" providerId="AD" clId="Web-{E76B0F52-7470-4C42-A5BA-65BB4671083F}" dt="2022-03-13T19:17:33.734" v="34"/>
          <ac:spMkLst>
            <pc:docMk/>
            <pc:sldMk cId="3645963289" sldId="276"/>
            <ac:spMk id="128" creationId="{A9456821-26B9-4181-B181-305FB820DCC4}"/>
          </ac:spMkLst>
        </pc:spChg>
        <pc:spChg chg="add">
          <ac:chgData name="Gość" userId="S::urn:spo:anon#43ee1efdac8d46927f217cb86a20d4f62a2ce5f6fd382098626e4ba3c3b1352a::" providerId="AD" clId="Web-{E76B0F52-7470-4C42-A5BA-65BB4671083F}" dt="2022-03-13T19:17:33.734" v="34"/>
          <ac:spMkLst>
            <pc:docMk/>
            <pc:sldMk cId="3645963289" sldId="276"/>
            <ac:spMk id="130" creationId="{0035D6FE-7FA2-4D67-8767-6F7E98AB1602}"/>
          </ac:spMkLst>
        </pc:spChg>
        <pc:spChg chg="add">
          <ac:chgData name="Gość" userId="S::urn:spo:anon#43ee1efdac8d46927f217cb86a20d4f62a2ce5f6fd382098626e4ba3c3b1352a::" providerId="AD" clId="Web-{E76B0F52-7470-4C42-A5BA-65BB4671083F}" dt="2022-03-13T19:17:33.734" v="34"/>
          <ac:spMkLst>
            <pc:docMk/>
            <pc:sldMk cId="3645963289" sldId="276"/>
            <ac:spMk id="132" creationId="{0381C401-8AFE-4396-B195-C21EA1C7FB55}"/>
          </ac:spMkLst>
        </pc:spChg>
        <pc:grpChg chg="del">
          <ac:chgData name="Gość" userId="S::urn:spo:anon#43ee1efdac8d46927f217cb86a20d4f62a2ce5f6fd382098626e4ba3c3b1352a::" providerId="AD" clId="Web-{E76B0F52-7470-4C42-A5BA-65BB4671083F}" dt="2022-03-13T19:17:33.734" v="34"/>
          <ac:grpSpMkLst>
            <pc:docMk/>
            <pc:sldMk cId="3645963289" sldId="276"/>
            <ac:grpSpMk id="115" creationId="{D6A77139-BADB-4B2C-BD41-B67A4D37D758}"/>
          </ac:grpSpMkLst>
        </pc:grpChg>
        <pc:grpChg chg="del">
          <ac:chgData name="Gość" userId="S::urn:spo:anon#43ee1efdac8d46927f217cb86a20d4f62a2ce5f6fd382098626e4ba3c3b1352a::" providerId="AD" clId="Web-{E76B0F52-7470-4C42-A5BA-65BB4671083F}" dt="2022-03-13T19:17:33.734" v="34"/>
          <ac:grpSpMkLst>
            <pc:docMk/>
            <pc:sldMk cId="3645963289" sldId="276"/>
            <ac:grpSpMk id="117" creationId="{2786ABD8-AB9F-46F2-A7D9-36F1F7338CF9}"/>
          </ac:grpSpMkLst>
        </pc:grpChg>
        <pc:grpChg chg="add">
          <ac:chgData name="Gość" userId="S::urn:spo:anon#43ee1efdac8d46927f217cb86a20d4f62a2ce5f6fd382098626e4ba3c3b1352a::" providerId="AD" clId="Web-{E76B0F52-7470-4C42-A5BA-65BB4671083F}" dt="2022-03-13T19:17:33.734" v="34"/>
          <ac:grpSpMkLst>
            <pc:docMk/>
            <pc:sldMk cId="3645963289" sldId="276"/>
            <ac:grpSpMk id="124" creationId="{B63C2D82-D4FA-4A37-BB01-1E7B21E4FF20}"/>
          </ac:grpSpMkLst>
        </pc:grpChg>
        <pc:picChg chg="mod">
          <ac:chgData name="Gość" userId="S::urn:spo:anon#43ee1efdac8d46927f217cb86a20d4f62a2ce5f6fd382098626e4ba3c3b1352a::" providerId="AD" clId="Web-{E76B0F52-7470-4C42-A5BA-65BB4671083F}" dt="2022-03-13T19:17:33.734" v="34"/>
          <ac:picMkLst>
            <pc:docMk/>
            <pc:sldMk cId="3645963289" sldId="276"/>
            <ac:picMk id="4" creationId="{0B5797DC-3BF3-4068-A43E-EFA58A95BF19}"/>
          </ac:picMkLst>
        </pc:picChg>
        <pc:picChg chg="add mod">
          <ac:chgData name="Gość" userId="S::urn:spo:anon#43ee1efdac8d46927f217cb86a20d4f62a2ce5f6fd382098626e4ba3c3b1352a::" providerId="AD" clId="Web-{E76B0F52-7470-4C42-A5BA-65BB4671083F}" dt="2022-03-13T19:17:33.734" v="34"/>
          <ac:picMkLst>
            <pc:docMk/>
            <pc:sldMk cId="3645963289" sldId="276"/>
            <ac:picMk id="5" creationId="{DF2868AF-DDB3-462A-BD85-B1375729A23D}"/>
          </ac:picMkLst>
        </pc:picChg>
        <pc:picChg chg="mod">
          <ac:chgData name="Gość" userId="S::urn:spo:anon#43ee1efdac8d46927f217cb86a20d4f62a2ce5f6fd382098626e4ba3c3b1352a::" providerId="AD" clId="Web-{E76B0F52-7470-4C42-A5BA-65BB4671083F}" dt="2022-03-13T19:17:33.734" v="34"/>
          <ac:picMkLst>
            <pc:docMk/>
            <pc:sldMk cId="3645963289" sldId="276"/>
            <ac:picMk id="13" creationId="{2705B414-2864-4104-83DA-EED6D923F839}"/>
          </ac:picMkLst>
        </pc:picChg>
      </pc:sldChg>
      <pc:sldChg chg="new del">
        <pc:chgData name="Gość" userId="S::urn:spo:anon#43ee1efdac8d46927f217cb86a20d4f62a2ce5f6fd382098626e4ba3c3b1352a::" providerId="AD" clId="Web-{E76B0F52-7470-4C42-A5BA-65BB4671083F}" dt="2022-03-13T19:14:45.058" v="24"/>
        <pc:sldMkLst>
          <pc:docMk/>
          <pc:sldMk cId="3894809028" sldId="277"/>
        </pc:sldMkLst>
      </pc:sldChg>
      <pc:sldChg chg="new del">
        <pc:chgData name="Gość" userId="S::urn:spo:anon#43ee1efdac8d46927f217cb86a20d4f62a2ce5f6fd382098626e4ba3c3b1352a::" providerId="AD" clId="Web-{E76B0F52-7470-4C42-A5BA-65BB4671083F}" dt="2022-03-13T19:04:23.869" v="1"/>
        <pc:sldMkLst>
          <pc:docMk/>
          <pc:sldMk cId="3916802707" sldId="277"/>
        </pc:sldMkLst>
      </pc:sldChg>
    </pc:docChg>
  </pc:docChgLst>
  <pc:docChgLst>
    <pc:chgData name="Zofia Tesche" userId="S::zofia.tesche@zsplesznowola.edu.pl::fd7ca446-b5ee-4900-be9b-5f0fa22a76af" providerId="AD" clId="Web-{0503F9B6-1FE5-49A3-87CD-348AE9233552}"/>
    <pc:docChg chg="modSld">
      <pc:chgData name="Zofia Tesche" userId="S::zofia.tesche@zsplesznowola.edu.pl::fd7ca446-b5ee-4900-be9b-5f0fa22a76af" providerId="AD" clId="Web-{0503F9B6-1FE5-49A3-87CD-348AE9233552}" dt="2022-03-14T12:21:22.086" v="0" actId="20577"/>
      <pc:docMkLst>
        <pc:docMk/>
      </pc:docMkLst>
      <pc:sldChg chg="modSp">
        <pc:chgData name="Zofia Tesche" userId="S::zofia.tesche@zsplesznowola.edu.pl::fd7ca446-b5ee-4900-be9b-5f0fa22a76af" providerId="AD" clId="Web-{0503F9B6-1FE5-49A3-87CD-348AE9233552}" dt="2022-03-14T12:21:22.086" v="0" actId="20577"/>
        <pc:sldMkLst>
          <pc:docMk/>
          <pc:sldMk cId="3645963289" sldId="276"/>
        </pc:sldMkLst>
        <pc:spChg chg="mod">
          <ac:chgData name="Zofia Tesche" userId="S::zofia.tesche@zsplesznowola.edu.pl::fd7ca446-b5ee-4900-be9b-5f0fa22a76af" providerId="AD" clId="Web-{0503F9B6-1FE5-49A3-87CD-348AE9233552}" dt="2022-03-14T12:21:22.086" v="0" actId="20577"/>
          <ac:spMkLst>
            <pc:docMk/>
            <pc:sldMk cId="3645963289" sldId="276"/>
            <ac:spMk id="3" creationId="{1CC9890B-1AEA-497D-B4A6-79C731430FC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14.03.2022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14.03.2022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14.03.2022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14.03.2022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14.03.2022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14.03.2022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14.03.2022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14.03.2022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14.03.2022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14.03.2022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14.03.2022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14.03.2022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a:extLst>
              <a:ext uri="{FF2B5EF4-FFF2-40B4-BE49-F238E27FC236}">
                <a16:creationId xmlns:a16="http://schemas.microsoft.com/office/drawing/2014/main" id="{39923DE1-63E9-4E04-8752-F6FD33A96F1F}"/>
              </a:ext>
            </a:extLst>
          </p:cNvPr>
          <p:cNvPicPr>
            <a:picLocks noChangeAspect="1"/>
          </p:cNvPicPr>
          <p:nvPr/>
        </p:nvPicPr>
        <p:blipFill rotWithShape="1">
          <a:blip r:embed="rId2"/>
          <a:srcRect l="7100" r="5344"/>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ctrTitle"/>
          </p:nvPr>
        </p:nvSpPr>
        <p:spPr>
          <a:xfrm>
            <a:off x="8022021" y="3231931"/>
            <a:ext cx="3852041" cy="1834056"/>
          </a:xfrm>
        </p:spPr>
        <p:txBody>
          <a:bodyPr>
            <a:noAutofit/>
          </a:bodyPr>
          <a:lstStyle/>
          <a:p>
            <a:r>
              <a:rPr lang="pl-PL" sz="8000">
                <a:latin typeface="Calibri Light"/>
                <a:cs typeface="Calibri Light"/>
              </a:rPr>
              <a:t>Liczba </a:t>
            </a:r>
            <a:r>
              <a:rPr lang="pl-PL" sz="8000">
                <a:solidFill>
                  <a:srgbClr val="000000"/>
                </a:solidFill>
                <a:latin typeface="Calibri Light"/>
                <a:cs typeface="Calibri Light"/>
              </a:rPr>
              <a:t>Pi</a:t>
            </a:r>
          </a:p>
        </p:txBody>
      </p:sp>
      <p:sp>
        <p:nvSpPr>
          <p:cNvPr id="3" name="Podtytuł 2"/>
          <p:cNvSpPr>
            <a:spLocks noGrp="1"/>
          </p:cNvSpPr>
          <p:nvPr>
            <p:ph type="subTitle" idx="1"/>
          </p:nvPr>
        </p:nvSpPr>
        <p:spPr>
          <a:xfrm>
            <a:off x="7782910" y="5242675"/>
            <a:ext cx="4330262" cy="683284"/>
          </a:xfrm>
        </p:spPr>
        <p:txBody>
          <a:bodyPr vert="horz" lIns="91440" tIns="45720" rIns="91440" bIns="45720" rtlCol="0" anchor="t">
            <a:normAutofit/>
          </a:bodyPr>
          <a:lstStyle/>
          <a:p>
            <a:r>
              <a:rPr lang="pl-PL" sz="2000">
                <a:cs typeface="Calibri"/>
              </a:rPr>
              <a:t>Wykonała: Zofia </a:t>
            </a:r>
            <a:r>
              <a:rPr lang="pl-PL" sz="2000" err="1">
                <a:cs typeface="Calibri"/>
              </a:rPr>
              <a:t>Tesche</a:t>
            </a:r>
          </a:p>
        </p:txBody>
      </p:sp>
      <p:cxnSp>
        <p:nvCxnSpPr>
          <p:cNvPr id="18"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Kolorowe linijki i zapodajniki">
            <a:extLst>
              <a:ext uri="{FF2B5EF4-FFF2-40B4-BE49-F238E27FC236}">
                <a16:creationId xmlns:a16="http://schemas.microsoft.com/office/drawing/2014/main" id="{02494584-277A-4B16-8B65-15FA5158571D}"/>
              </a:ext>
            </a:extLst>
          </p:cNvPr>
          <p:cNvPicPr>
            <a:picLocks noChangeAspect="1"/>
          </p:cNvPicPr>
          <p:nvPr/>
        </p:nvPicPr>
        <p:blipFill rotWithShape="1">
          <a:blip r:embed="rId2">
            <a:alphaModFix amt="35000"/>
          </a:blip>
          <a:srcRect t="10437" r="-2" b="4980"/>
          <a:stretch/>
        </p:blipFill>
        <p:spPr>
          <a:xfrm>
            <a:off x="20" y="1"/>
            <a:ext cx="12191980" cy="6857999"/>
          </a:xfrm>
          <a:prstGeom prst="rect">
            <a:avLst/>
          </a:prstGeom>
        </p:spPr>
      </p:pic>
      <p:sp>
        <p:nvSpPr>
          <p:cNvPr id="2" name="Tytuł 1">
            <a:extLst>
              <a:ext uri="{FF2B5EF4-FFF2-40B4-BE49-F238E27FC236}">
                <a16:creationId xmlns:a16="http://schemas.microsoft.com/office/drawing/2014/main" id="{82CAB855-D332-4043-990E-1F33CD0CD711}"/>
              </a:ext>
            </a:extLst>
          </p:cNvPr>
          <p:cNvSpPr>
            <a:spLocks noGrp="1"/>
          </p:cNvSpPr>
          <p:nvPr>
            <p:ph type="title"/>
          </p:nvPr>
        </p:nvSpPr>
        <p:spPr>
          <a:xfrm>
            <a:off x="838201" y="1065862"/>
            <a:ext cx="3313164" cy="4726276"/>
          </a:xfrm>
        </p:spPr>
        <p:txBody>
          <a:bodyPr>
            <a:normAutofit/>
          </a:bodyPr>
          <a:lstStyle/>
          <a:p>
            <a:pPr algn="r"/>
            <a:r>
              <a:rPr lang="pl-PL" sz="4000">
                <a:solidFill>
                  <a:srgbClr val="FFFFFF"/>
                </a:solidFill>
                <a:cs typeface="Calibri Light"/>
              </a:rPr>
              <a:t>               7.</a:t>
            </a:r>
            <a:endParaRPr lang="pl-PL" sz="4000">
              <a:solidFill>
                <a:srgbClr val="FFFFFF"/>
              </a:solidFill>
            </a:endParaRP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4574667-DED8-4684-AE54-579D315BB77D}"/>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pl-PL" sz="3600">
                <a:solidFill>
                  <a:srgbClr val="FFFFFF"/>
                </a:solidFill>
                <a:ea typeface="+mn-lt"/>
                <a:cs typeface="+mn-lt"/>
              </a:rPr>
              <a:t> W III wieku n. e. </a:t>
            </a:r>
            <a:r>
              <a:rPr lang="pl-PL" sz="3600" err="1">
                <a:solidFill>
                  <a:srgbClr val="FFFFFF"/>
                </a:solidFill>
                <a:ea typeface="+mn-lt"/>
                <a:cs typeface="+mn-lt"/>
              </a:rPr>
              <a:t>Liu</a:t>
            </a:r>
            <a:r>
              <a:rPr lang="pl-PL" sz="3600">
                <a:solidFill>
                  <a:srgbClr val="FFFFFF"/>
                </a:solidFill>
                <a:ea typeface="+mn-lt"/>
                <a:cs typeface="+mn-lt"/>
              </a:rPr>
              <a:t> </a:t>
            </a:r>
            <a:r>
              <a:rPr lang="pl-PL" sz="3600" err="1">
                <a:solidFill>
                  <a:srgbClr val="FFFFFF"/>
                </a:solidFill>
                <a:ea typeface="+mn-lt"/>
                <a:cs typeface="+mn-lt"/>
              </a:rPr>
              <a:t>Hui</a:t>
            </a:r>
            <a:r>
              <a:rPr lang="pl-PL" sz="3600">
                <a:solidFill>
                  <a:srgbClr val="FFFFFF"/>
                </a:solidFill>
                <a:ea typeface="+mn-lt"/>
                <a:cs typeface="+mn-lt"/>
              </a:rPr>
              <a:t> rozpoczął od wpisywania w okrąg wielokąta o 192 bokach, aż doszedł do wielokąta, który miał 3072 boki. To pozwoliło mu ustalić, że wartość Pi jest równa 3, 14159.</a:t>
            </a:r>
            <a:endParaRPr lang="pl-PL" sz="3600">
              <a:solidFill>
                <a:srgbClr val="FFFFFF"/>
              </a:solidFill>
              <a:cs typeface="Calibri"/>
            </a:endParaRPr>
          </a:p>
        </p:txBody>
      </p:sp>
    </p:spTree>
    <p:extLst>
      <p:ext uri="{BB962C8B-B14F-4D97-AF65-F5344CB8AC3E}">
        <p14:creationId xmlns:p14="http://schemas.microsoft.com/office/powerpoint/2010/main" val="3981727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475A9C4-C0A5-46E7-9EAB-10844DAE0343}"/>
              </a:ext>
            </a:extLst>
          </p:cNvPr>
          <p:cNvSpPr>
            <a:spLocks noGrp="1"/>
          </p:cNvSpPr>
          <p:nvPr>
            <p:ph type="title"/>
          </p:nvPr>
        </p:nvSpPr>
        <p:spPr>
          <a:xfrm>
            <a:off x="1616054" y="1261137"/>
            <a:ext cx="8959893" cy="888360"/>
          </a:xfrm>
        </p:spPr>
        <p:txBody>
          <a:bodyPr anchor="b">
            <a:normAutofit fontScale="90000"/>
          </a:bodyPr>
          <a:lstStyle/>
          <a:p>
            <a:pPr algn="ctr"/>
            <a:br>
              <a:rPr lang="pl-PL" sz="3200">
                <a:solidFill>
                  <a:schemeClr val="tx1">
                    <a:lumMod val="65000"/>
                    <a:lumOff val="35000"/>
                  </a:schemeClr>
                </a:solidFill>
                <a:cs typeface="Calibri Light"/>
              </a:rPr>
            </a:br>
            <a:r>
              <a:rPr lang="pl-PL" sz="4800">
                <a:solidFill>
                  <a:schemeClr val="tx1">
                    <a:lumMod val="65000"/>
                    <a:lumOff val="35000"/>
                  </a:schemeClr>
                </a:solidFill>
                <a:cs typeface="Calibri Light"/>
              </a:rPr>
              <a:t>8.</a:t>
            </a:r>
          </a:p>
        </p:txBody>
      </p:sp>
      <p:sp>
        <p:nvSpPr>
          <p:cNvPr id="3" name="Symbol zastępczy zawartości 2">
            <a:extLst>
              <a:ext uri="{FF2B5EF4-FFF2-40B4-BE49-F238E27FC236}">
                <a16:creationId xmlns:a16="http://schemas.microsoft.com/office/drawing/2014/main" id="{8A0FE3D4-9A1E-4877-9DC6-1BBB6FDD1709}"/>
              </a:ext>
            </a:extLst>
          </p:cNvPr>
          <p:cNvSpPr>
            <a:spLocks noGrp="1"/>
          </p:cNvSpPr>
          <p:nvPr>
            <p:ph idx="1"/>
          </p:nvPr>
        </p:nvSpPr>
        <p:spPr>
          <a:xfrm>
            <a:off x="1616054" y="2427383"/>
            <a:ext cx="8959892" cy="3169482"/>
          </a:xfrm>
        </p:spPr>
        <p:txBody>
          <a:bodyPr vert="horz" lIns="91440" tIns="45720" rIns="91440" bIns="45720" rtlCol="0" anchor="t">
            <a:normAutofit/>
          </a:bodyPr>
          <a:lstStyle/>
          <a:p>
            <a:r>
              <a:rPr lang="pl-PL">
                <a:solidFill>
                  <a:schemeClr val="tx1">
                    <a:lumMod val="65000"/>
                    <a:lumOff val="35000"/>
                  </a:schemeClr>
                </a:solidFill>
                <a:ea typeface="+mn-lt"/>
                <a:cs typeface="+mn-lt"/>
              </a:rPr>
              <a:t> Rekord Guinnesa w zapamiętywaniu ilości cyfr po przecinku, składających się na liczbę π, pobił 60 – letni Japończyk, zapamiętując aż 100. 000 liczb. Pokonał tym samym swój rekord z roku 1995, podczas którego zapamiętał 83. 432 liczb po przecinku. Na ten wyczyn potrzebował on 16 godzin. Co dwie godziny mógł zrobić sobie przerwę na skorzystanie z toalety i spożycie kulek ryżowych.</a:t>
            </a:r>
            <a:endParaRPr lang="pl-PL">
              <a:solidFill>
                <a:schemeClr val="tx1">
                  <a:lumMod val="65000"/>
                  <a:lumOff val="35000"/>
                </a:schemeClr>
              </a:solidFill>
              <a:cs typeface="Calibri"/>
            </a:endParaRPr>
          </a:p>
        </p:txBody>
      </p:sp>
    </p:spTree>
    <p:extLst>
      <p:ext uri="{BB962C8B-B14F-4D97-AF65-F5344CB8AC3E}">
        <p14:creationId xmlns:p14="http://schemas.microsoft.com/office/powerpoint/2010/main" val="267452114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Okresowa tabela elementów">
            <a:extLst>
              <a:ext uri="{FF2B5EF4-FFF2-40B4-BE49-F238E27FC236}">
                <a16:creationId xmlns:a16="http://schemas.microsoft.com/office/drawing/2014/main" id="{C963D3FD-0C55-448F-A2A7-6CC0CE819EBB}"/>
              </a:ext>
            </a:extLst>
          </p:cNvPr>
          <p:cNvPicPr>
            <a:picLocks noChangeAspect="1"/>
          </p:cNvPicPr>
          <p:nvPr/>
        </p:nvPicPr>
        <p:blipFill rotWithShape="1">
          <a:blip r:embed="rId2"/>
          <a:srcRect t="9090" r="23520" b="6"/>
          <a:stretch/>
        </p:blipFill>
        <p:spPr>
          <a:xfrm>
            <a:off x="3522468" y="10"/>
            <a:ext cx="8669532" cy="6857990"/>
          </a:xfrm>
          <a:prstGeom prst="rect">
            <a:avLst/>
          </a:prstGeom>
        </p:spPr>
      </p:pic>
      <p:sp>
        <p:nvSpPr>
          <p:cNvPr id="23"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Okresowa tabela elementów">
            <a:extLst>
              <a:ext uri="{FF2B5EF4-FFF2-40B4-BE49-F238E27FC236}">
                <a16:creationId xmlns:a16="http://schemas.microsoft.com/office/drawing/2014/main" id="{4B306E6A-D08D-45E9-ABBB-15DA8F259818}"/>
              </a:ext>
            </a:extLst>
          </p:cNvPr>
          <p:cNvPicPr>
            <a:picLocks noChangeAspect="1"/>
          </p:cNvPicPr>
          <p:nvPr/>
        </p:nvPicPr>
        <p:blipFill rotWithShape="1">
          <a:blip r:embed="rId2"/>
          <a:srcRect l="8099" r="13550" b="9"/>
          <a:stretch/>
        </p:blipFill>
        <p:spPr>
          <a:xfrm>
            <a:off x="4117521" y="10"/>
            <a:ext cx="8074479" cy="6857990"/>
          </a:xfrm>
          <a:prstGeom prst="rect">
            <a:avLst/>
          </a:prstGeom>
        </p:spPr>
      </p:pic>
      <p:sp>
        <p:nvSpPr>
          <p:cNvPr id="18"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D1AC8748-4666-4EAD-AF34-1B2F2177BB32}"/>
              </a:ext>
            </a:extLst>
          </p:cNvPr>
          <p:cNvSpPr>
            <a:spLocks noGrp="1"/>
          </p:cNvSpPr>
          <p:nvPr>
            <p:ph type="title"/>
          </p:nvPr>
        </p:nvSpPr>
        <p:spPr>
          <a:xfrm>
            <a:off x="371094" y="1161288"/>
            <a:ext cx="3438144" cy="1124712"/>
          </a:xfrm>
        </p:spPr>
        <p:txBody>
          <a:bodyPr anchor="b">
            <a:normAutofit/>
          </a:bodyPr>
          <a:lstStyle/>
          <a:p>
            <a:r>
              <a:rPr lang="pl-PL" sz="2800">
                <a:cs typeface="Calibri Light"/>
              </a:rPr>
              <a:t>                   </a:t>
            </a:r>
            <a:r>
              <a:rPr lang="pl-PL" sz="6000">
                <a:cs typeface="Calibri Light"/>
              </a:rPr>
              <a:t>9.  </a:t>
            </a:r>
            <a:r>
              <a:rPr lang="pl-PL" sz="2800">
                <a:cs typeface="Calibri Light"/>
              </a:rPr>
              <a:t>         </a:t>
            </a:r>
            <a:endParaRPr lang="pl-PL" sz="2800"/>
          </a:p>
        </p:txBody>
      </p:sp>
      <p:sp>
        <p:nvSpPr>
          <p:cNvPr id="24"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C29829CC-02D7-48CE-879A-323171966899}"/>
              </a:ext>
            </a:extLst>
          </p:cNvPr>
          <p:cNvSpPr>
            <a:spLocks noGrp="1"/>
          </p:cNvSpPr>
          <p:nvPr>
            <p:ph idx="1"/>
          </p:nvPr>
        </p:nvSpPr>
        <p:spPr>
          <a:xfrm>
            <a:off x="371094" y="2718054"/>
            <a:ext cx="3438906" cy="3207258"/>
          </a:xfrm>
        </p:spPr>
        <p:txBody>
          <a:bodyPr vert="horz" lIns="91440" tIns="45720" rIns="91440" bIns="45720" rtlCol="0" anchor="t">
            <a:noAutofit/>
          </a:bodyPr>
          <a:lstStyle/>
          <a:p>
            <a:r>
              <a:rPr lang="pl-PL" sz="1700">
                <a:ea typeface="+mn-lt"/>
                <a:cs typeface="+mn-lt"/>
              </a:rPr>
              <a:t> </a:t>
            </a:r>
            <a:r>
              <a:rPr lang="pl-PL" sz="2200">
                <a:ea typeface="+mn-lt"/>
                <a:cs typeface="+mn-lt"/>
              </a:rPr>
              <a:t>W przypadku komputerowych algorytmów uruchomionych na sprzęcie powszechnie dostępnym, największa uzyskana precyzja należy do Petera </a:t>
            </a:r>
            <a:r>
              <a:rPr lang="pl-PL" sz="2200" err="1">
                <a:ea typeface="+mn-lt"/>
                <a:cs typeface="+mn-lt"/>
              </a:rPr>
              <a:t>Trueba</a:t>
            </a:r>
            <a:r>
              <a:rPr lang="pl-PL" sz="2200">
                <a:ea typeface="+mn-lt"/>
                <a:cs typeface="+mn-lt"/>
              </a:rPr>
              <a:t>, który 11 listopada 2016 uzyskał prawie 22, 5 biliona cyfr po przecinku. Obliczenia te zajęły 105 dni, a liczba zajęła ok 120 TB miejsca.</a:t>
            </a:r>
            <a:endParaRPr lang="pl-PL" sz="2200">
              <a:cs typeface="Calibri"/>
            </a:endParaRPr>
          </a:p>
        </p:txBody>
      </p:sp>
    </p:spTree>
    <p:extLst>
      <p:ext uri="{BB962C8B-B14F-4D97-AF65-F5344CB8AC3E}">
        <p14:creationId xmlns:p14="http://schemas.microsoft.com/office/powerpoint/2010/main" val="41157391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4" descr="Widok piramid w Gizie w Egipcie">
            <a:extLst>
              <a:ext uri="{FF2B5EF4-FFF2-40B4-BE49-F238E27FC236}">
                <a16:creationId xmlns:a16="http://schemas.microsoft.com/office/drawing/2014/main" id="{A2B1A173-B416-440C-AFA9-9364625FF8AD}"/>
              </a:ext>
            </a:extLst>
          </p:cNvPr>
          <p:cNvPicPr>
            <a:picLocks noChangeAspect="1"/>
          </p:cNvPicPr>
          <p:nvPr/>
        </p:nvPicPr>
        <p:blipFill rotWithShape="1">
          <a:blip r:embed="rId2"/>
          <a:srcRect l="3008" r="18407" b="4"/>
          <a:stretch/>
        </p:blipFill>
        <p:spPr>
          <a:xfrm>
            <a:off x="4117521" y="10"/>
            <a:ext cx="8074479" cy="6857990"/>
          </a:xfrm>
          <a:prstGeom prst="rect">
            <a:avLst/>
          </a:prstGeom>
        </p:spPr>
      </p:pic>
      <p:sp>
        <p:nvSpPr>
          <p:cNvPr id="18"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E4FBDBB-4168-4918-83ED-AC0B99913DB6}"/>
              </a:ext>
            </a:extLst>
          </p:cNvPr>
          <p:cNvSpPr>
            <a:spLocks noGrp="1"/>
          </p:cNvSpPr>
          <p:nvPr>
            <p:ph type="title"/>
          </p:nvPr>
        </p:nvSpPr>
        <p:spPr>
          <a:xfrm>
            <a:off x="804672" y="365125"/>
            <a:ext cx="5266155" cy="1325563"/>
          </a:xfrm>
        </p:spPr>
        <p:txBody>
          <a:bodyPr>
            <a:normAutofit/>
          </a:bodyPr>
          <a:lstStyle/>
          <a:p>
            <a:r>
              <a:rPr lang="pl-PL">
                <a:cs typeface="Calibri Light"/>
              </a:rPr>
              <a:t>              10.</a:t>
            </a:r>
            <a:endParaRPr lang="pl-PL"/>
          </a:p>
        </p:txBody>
      </p:sp>
      <p:sp>
        <p:nvSpPr>
          <p:cNvPr id="3" name="Symbol zastępczy zawartości 2">
            <a:extLst>
              <a:ext uri="{FF2B5EF4-FFF2-40B4-BE49-F238E27FC236}">
                <a16:creationId xmlns:a16="http://schemas.microsoft.com/office/drawing/2014/main" id="{CD6346BB-F2E2-4F1D-9256-E717354CEB46}"/>
              </a:ext>
            </a:extLst>
          </p:cNvPr>
          <p:cNvSpPr>
            <a:spLocks noGrp="1"/>
          </p:cNvSpPr>
          <p:nvPr>
            <p:ph idx="1"/>
          </p:nvPr>
        </p:nvSpPr>
        <p:spPr>
          <a:xfrm>
            <a:off x="804672" y="2022601"/>
            <a:ext cx="3941499" cy="4154361"/>
          </a:xfrm>
        </p:spPr>
        <p:txBody>
          <a:bodyPr vert="horz" lIns="91440" tIns="45720" rIns="91440" bIns="45720" rtlCol="0" anchor="t">
            <a:noAutofit/>
          </a:bodyPr>
          <a:lstStyle/>
          <a:p>
            <a:r>
              <a:rPr lang="pl-PL" sz="3700">
                <a:ea typeface="+mn-lt"/>
                <a:cs typeface="+mn-lt"/>
              </a:rPr>
              <a:t> Obwód podstawy piramidy Cheopsa, podzielony przez jej podwójną wysokość, pozwala uzyskać liczbę Pi, czyli  3,1415</a:t>
            </a:r>
            <a:endParaRPr lang="pl-PL" sz="3700">
              <a:cs typeface="Calibri"/>
            </a:endParaRPr>
          </a:p>
        </p:txBody>
      </p:sp>
    </p:spTree>
    <p:extLst>
      <p:ext uri="{BB962C8B-B14F-4D97-AF65-F5344CB8AC3E}">
        <p14:creationId xmlns:p14="http://schemas.microsoft.com/office/powerpoint/2010/main" val="1310253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7" descr="Obraz zawierający tekst, czekolada, deser&#10;&#10;Opis wygenerowany automatycznie">
            <a:extLst>
              <a:ext uri="{FF2B5EF4-FFF2-40B4-BE49-F238E27FC236}">
                <a16:creationId xmlns:a16="http://schemas.microsoft.com/office/drawing/2014/main" id="{871B5C74-DE24-40B4-AE4D-66C2E1428250}"/>
              </a:ext>
            </a:extLst>
          </p:cNvPr>
          <p:cNvPicPr>
            <a:picLocks noGrp="1" noChangeAspect="1"/>
          </p:cNvPicPr>
          <p:nvPr>
            <p:ph idx="1"/>
          </p:nvPr>
        </p:nvPicPr>
        <p:blipFill rotWithShape="1">
          <a:blip r:embed="rId2"/>
          <a:srcRect l="2857" r="22566" b="-1"/>
          <a:stretch/>
        </p:blipFill>
        <p:spPr>
          <a:xfrm>
            <a:off x="3449147" y="10"/>
            <a:ext cx="8668512" cy="6857990"/>
          </a:xfrm>
          <a:prstGeom prst="rect">
            <a:avLst/>
          </a:prstGeom>
        </p:spPr>
      </p:pic>
      <p:sp>
        <p:nvSpPr>
          <p:cNvPr id="42" name="Rectangle 4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0241403-7703-4B41-8961-6BCEC1068C29}"/>
              </a:ext>
            </a:extLst>
          </p:cNvPr>
          <p:cNvSpPr>
            <a:spLocks noGrp="1"/>
          </p:cNvSpPr>
          <p:nvPr>
            <p:ph type="title"/>
          </p:nvPr>
        </p:nvSpPr>
        <p:spPr>
          <a:xfrm>
            <a:off x="477981" y="1122363"/>
            <a:ext cx="4023360" cy="3204134"/>
          </a:xfrm>
        </p:spPr>
        <p:txBody>
          <a:bodyPr vert="horz" lIns="91440" tIns="45720" rIns="91440" bIns="45720" rtlCol="0" anchor="b">
            <a:noAutofit/>
          </a:bodyPr>
          <a:lstStyle/>
          <a:p>
            <a:pPr marL="285750" indent="-285750"/>
            <a:r>
              <a:rPr lang="en-US" sz="2800"/>
              <a:t>                   11.</a:t>
            </a:r>
            <a:br>
              <a:rPr lang="en-US" sz="2800"/>
            </a:br>
            <a:r>
              <a:rPr lang="en-US" sz="2800"/>
              <a:t>W </a:t>
            </a:r>
            <a:r>
              <a:rPr lang="en-US" sz="2800" err="1"/>
              <a:t>pierwszych</a:t>
            </a:r>
            <a:r>
              <a:rPr lang="en-US" sz="2800"/>
              <a:t> 31 </a:t>
            </a:r>
            <a:r>
              <a:rPr lang="en-US" sz="2800" err="1"/>
              <a:t>cyfrach</a:t>
            </a:r>
            <a:r>
              <a:rPr lang="en-US" sz="2800"/>
              <a:t> po </a:t>
            </a:r>
            <a:r>
              <a:rPr lang="en-US" sz="2800" err="1"/>
              <a:t>przecinku</a:t>
            </a:r>
            <a:r>
              <a:rPr lang="en-US" sz="2800"/>
              <a:t> </a:t>
            </a:r>
            <a:r>
              <a:rPr lang="en-US" sz="2800" err="1"/>
              <a:t>nie</a:t>
            </a:r>
            <a:r>
              <a:rPr lang="en-US" sz="2800"/>
              <a:t> </a:t>
            </a:r>
            <a:r>
              <a:rPr lang="en-US" sz="2800" err="1"/>
              <a:t>znajduje</a:t>
            </a:r>
            <a:r>
              <a:rPr lang="en-US" sz="2800"/>
              <a:t> </a:t>
            </a:r>
            <a:r>
              <a:rPr lang="en-US" sz="2800" err="1"/>
              <a:t>się</a:t>
            </a:r>
            <a:r>
              <a:rPr lang="en-US" sz="2800"/>
              <a:t> zero. </a:t>
            </a:r>
            <a:r>
              <a:rPr lang="en-US" sz="2800" err="1"/>
              <a:t>Pojawia</a:t>
            </a:r>
            <a:r>
              <a:rPr lang="en-US" sz="2800"/>
              <a:t> </a:t>
            </a:r>
            <a:r>
              <a:rPr lang="en-US" sz="2800" err="1"/>
              <a:t>się</a:t>
            </a:r>
            <a:r>
              <a:rPr lang="en-US" sz="2800"/>
              <a:t> ono </a:t>
            </a:r>
            <a:r>
              <a:rPr lang="en-US" sz="2800" err="1"/>
              <a:t>dopiero</a:t>
            </a:r>
            <a:r>
              <a:rPr lang="en-US" sz="2800"/>
              <a:t> w 32 </a:t>
            </a:r>
            <a:r>
              <a:rPr lang="en-US" sz="2800" err="1"/>
              <a:t>miejscu</a:t>
            </a:r>
            <a:r>
              <a:rPr lang="en-US" sz="2800"/>
              <a:t> po </a:t>
            </a:r>
            <a:r>
              <a:rPr lang="en-US" sz="2800" err="1"/>
              <a:t>przecinku</a:t>
            </a:r>
            <a:r>
              <a:rPr lang="en-US" sz="2800"/>
              <a:t>.</a:t>
            </a:r>
            <a:endParaRPr lang="en-US" sz="2800">
              <a:cs typeface="Calibri Light"/>
            </a:endParaRPr>
          </a:p>
          <a:p>
            <a:endParaRPr lang="en-US" sz="3000"/>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881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ytuł 1">
            <a:extLst>
              <a:ext uri="{FF2B5EF4-FFF2-40B4-BE49-F238E27FC236}">
                <a16:creationId xmlns:a16="http://schemas.microsoft.com/office/drawing/2014/main" id="{72C4DF3D-FE5B-4CF3-A13C-913DE71A08D4}"/>
              </a:ext>
            </a:extLst>
          </p:cNvPr>
          <p:cNvSpPr>
            <a:spLocks noGrp="1"/>
          </p:cNvSpPr>
          <p:nvPr>
            <p:ph type="title"/>
          </p:nvPr>
        </p:nvSpPr>
        <p:spPr>
          <a:xfrm>
            <a:off x="859833" y="465336"/>
            <a:ext cx="3322317" cy="4978447"/>
          </a:xfrm>
        </p:spPr>
        <p:txBody>
          <a:bodyPr vert="horz" lIns="91440" tIns="45720" rIns="91440" bIns="45720" rtlCol="0" anchor="b">
            <a:normAutofit fontScale="90000"/>
          </a:bodyPr>
          <a:lstStyle/>
          <a:p>
            <a:br>
              <a:rPr lang="en-US" sz="2100">
                <a:cs typeface="Calibri Light"/>
              </a:rPr>
            </a:br>
            <a:r>
              <a:rPr lang="en-US" sz="2100">
                <a:cs typeface="Calibri Light"/>
              </a:rPr>
              <a:t>                    </a:t>
            </a:r>
            <a:r>
              <a:rPr lang="en-US" sz="4800">
                <a:cs typeface="Calibri Light"/>
              </a:rPr>
              <a:t> </a:t>
            </a:r>
            <a:br>
              <a:rPr lang="en-US" sz="4800"/>
            </a:br>
            <a:br>
              <a:rPr lang="en-US" sz="2100"/>
            </a:br>
            <a:r>
              <a:rPr lang="en-US" sz="4800">
                <a:cs typeface="Calibri Light"/>
              </a:rPr>
              <a:t>         12.</a:t>
            </a:r>
            <a:br>
              <a:rPr lang="en-US" sz="2100"/>
            </a:br>
            <a:br>
              <a:rPr lang="en-US" sz="2100"/>
            </a:br>
            <a:r>
              <a:rPr lang="en-US" sz="2100" kern="1200">
                <a:latin typeface="+mj-lt"/>
                <a:ea typeface="+mj-ea"/>
                <a:cs typeface="+mj-cs"/>
              </a:rPr>
              <a:t> </a:t>
            </a:r>
            <a:r>
              <a:rPr lang="en-US" sz="2800"/>
              <a:t>W  </a:t>
            </a:r>
            <a:r>
              <a:rPr lang="en-US" sz="2800" err="1"/>
              <a:t>życiu</a:t>
            </a:r>
            <a:r>
              <a:rPr lang="en-US" sz="2800" kern="1200">
                <a:latin typeface="+mj-lt"/>
                <a:ea typeface="+mj-ea"/>
                <a:cs typeface="+mj-cs"/>
              </a:rPr>
              <a:t> </a:t>
            </a:r>
            <a:r>
              <a:rPr lang="en-US" sz="2800" kern="1200" err="1">
                <a:latin typeface="+mj-lt"/>
                <a:ea typeface="+mj-ea"/>
                <a:cs typeface="+mj-cs"/>
              </a:rPr>
              <a:t>codziennym</a:t>
            </a:r>
            <a:r>
              <a:rPr lang="en-US" sz="2800" kern="1200">
                <a:latin typeface="+mj-lt"/>
                <a:ea typeface="+mj-ea"/>
                <a:cs typeface="+mj-cs"/>
              </a:rPr>
              <a:t> </a:t>
            </a:r>
            <a:r>
              <a:rPr lang="en-US" sz="2800" kern="1200" err="1">
                <a:latin typeface="+mj-lt"/>
                <a:ea typeface="+mj-ea"/>
                <a:cs typeface="+mj-cs"/>
              </a:rPr>
              <a:t>liczba</a:t>
            </a:r>
            <a:r>
              <a:rPr lang="en-US" sz="2800" kern="1200">
                <a:latin typeface="+mj-lt"/>
                <a:ea typeface="+mj-ea"/>
                <a:cs typeface="+mj-cs"/>
              </a:rPr>
              <a:t> Pi </a:t>
            </a:r>
            <a:r>
              <a:rPr lang="en-US" sz="2800" kern="1200" err="1">
                <a:latin typeface="+mj-lt"/>
                <a:ea typeface="+mj-ea"/>
                <a:cs typeface="+mj-cs"/>
              </a:rPr>
              <a:t>przydaje</a:t>
            </a:r>
            <a:r>
              <a:rPr lang="en-US" sz="2800" kern="1200">
                <a:latin typeface="+mj-lt"/>
                <a:ea typeface="+mj-ea"/>
                <a:cs typeface="+mj-cs"/>
              </a:rPr>
              <a:t> </a:t>
            </a:r>
            <a:r>
              <a:rPr lang="en-US" sz="2800" kern="1200" err="1">
                <a:latin typeface="+mj-lt"/>
                <a:ea typeface="+mj-ea"/>
                <a:cs typeface="+mj-cs"/>
              </a:rPr>
              <a:t>się</a:t>
            </a:r>
            <a:r>
              <a:rPr lang="en-US" sz="2800" kern="1200">
                <a:latin typeface="+mj-lt"/>
                <a:ea typeface="+mj-ea"/>
                <a:cs typeface="+mj-cs"/>
              </a:rPr>
              <a:t> </a:t>
            </a:r>
            <a:r>
              <a:rPr lang="en-US" sz="2800" kern="1200" err="1">
                <a:latin typeface="+mj-lt"/>
                <a:ea typeface="+mj-ea"/>
                <a:cs typeface="+mj-cs"/>
              </a:rPr>
              <a:t>jako</a:t>
            </a:r>
            <a:r>
              <a:rPr lang="en-US" sz="2800" kern="1200">
                <a:latin typeface="+mj-lt"/>
                <a:ea typeface="+mj-ea"/>
                <a:cs typeface="+mj-cs"/>
              </a:rPr>
              <a:t> </a:t>
            </a:r>
            <a:r>
              <a:rPr lang="en-US" sz="2800" kern="1200" err="1">
                <a:latin typeface="+mj-lt"/>
                <a:ea typeface="+mj-ea"/>
                <a:cs typeface="+mj-cs"/>
              </a:rPr>
              <a:t>wartość</a:t>
            </a:r>
            <a:r>
              <a:rPr lang="en-US" sz="2800" kern="1200">
                <a:latin typeface="+mj-lt"/>
                <a:ea typeface="+mj-ea"/>
                <a:cs typeface="+mj-cs"/>
              </a:rPr>
              <a:t>, </a:t>
            </a:r>
            <a:r>
              <a:rPr lang="en-US" sz="2800" kern="1200" err="1">
                <a:latin typeface="+mj-lt"/>
                <a:ea typeface="+mj-ea"/>
                <a:cs typeface="+mj-cs"/>
              </a:rPr>
              <a:t>która</a:t>
            </a:r>
            <a:r>
              <a:rPr lang="en-US" sz="2800" kern="1200">
                <a:latin typeface="+mj-lt"/>
                <a:ea typeface="+mj-ea"/>
                <a:cs typeface="+mj-cs"/>
              </a:rPr>
              <a:t> </a:t>
            </a:r>
            <a:r>
              <a:rPr lang="en-US" sz="2800" kern="1200" err="1">
                <a:latin typeface="+mj-lt"/>
                <a:ea typeface="+mj-ea"/>
                <a:cs typeface="+mj-cs"/>
              </a:rPr>
              <a:t>ułatwia</a:t>
            </a:r>
            <a:r>
              <a:rPr lang="en-US" sz="2800" kern="1200">
                <a:latin typeface="+mj-lt"/>
                <a:ea typeface="+mj-ea"/>
                <a:cs typeface="+mj-cs"/>
              </a:rPr>
              <a:t> </a:t>
            </a:r>
            <a:r>
              <a:rPr lang="en-US" sz="2800" kern="1200" err="1">
                <a:latin typeface="+mj-lt"/>
                <a:ea typeface="+mj-ea"/>
                <a:cs typeface="+mj-cs"/>
              </a:rPr>
              <a:t>wiele</a:t>
            </a:r>
            <a:r>
              <a:rPr lang="en-US" sz="2800" kern="1200">
                <a:latin typeface="+mj-lt"/>
                <a:ea typeface="+mj-ea"/>
                <a:cs typeface="+mj-cs"/>
              </a:rPr>
              <a:t> </a:t>
            </a:r>
            <a:r>
              <a:rPr lang="en-US" sz="2800" kern="1200" err="1">
                <a:latin typeface="+mj-lt"/>
                <a:ea typeface="+mj-ea"/>
                <a:cs typeface="+mj-cs"/>
              </a:rPr>
              <a:t>obliczeń</a:t>
            </a:r>
            <a:r>
              <a:rPr lang="en-US" sz="2800" kern="1200">
                <a:latin typeface="+mj-lt"/>
                <a:ea typeface="+mj-ea"/>
                <a:cs typeface="+mj-cs"/>
              </a:rPr>
              <a:t>. </a:t>
            </a:r>
            <a:r>
              <a:rPr lang="en-US" sz="2800" kern="1200" err="1">
                <a:latin typeface="+mj-lt"/>
                <a:ea typeface="+mj-ea"/>
                <a:cs typeface="+mj-cs"/>
              </a:rPr>
              <a:t>Znajomość</a:t>
            </a:r>
            <a:r>
              <a:rPr lang="en-US" sz="2800" kern="1200">
                <a:latin typeface="+mj-lt"/>
                <a:ea typeface="+mj-ea"/>
                <a:cs typeface="+mj-cs"/>
              </a:rPr>
              <a:t> </a:t>
            </a:r>
            <a:r>
              <a:rPr lang="en-US" sz="2800" kern="1200" err="1">
                <a:latin typeface="+mj-lt"/>
                <a:ea typeface="+mj-ea"/>
                <a:cs typeface="+mj-cs"/>
              </a:rPr>
              <a:t>już</a:t>
            </a:r>
            <a:r>
              <a:rPr lang="en-US" sz="2800" kern="1200">
                <a:latin typeface="+mj-lt"/>
                <a:ea typeface="+mj-ea"/>
                <a:cs typeface="+mj-cs"/>
              </a:rPr>
              <a:t> </a:t>
            </a:r>
            <a:r>
              <a:rPr lang="en-US" sz="2800" kern="1200" err="1">
                <a:latin typeface="+mj-lt"/>
                <a:ea typeface="+mj-ea"/>
                <a:cs typeface="+mj-cs"/>
              </a:rPr>
              <a:t>dwóch</a:t>
            </a:r>
            <a:r>
              <a:rPr lang="en-US" sz="2800" kern="1200">
                <a:latin typeface="+mj-lt"/>
                <a:ea typeface="+mj-ea"/>
                <a:cs typeface="+mj-cs"/>
              </a:rPr>
              <a:t> </a:t>
            </a:r>
            <a:r>
              <a:rPr lang="en-US" sz="2800" kern="1200" err="1">
                <a:latin typeface="+mj-lt"/>
                <a:ea typeface="+mj-ea"/>
                <a:cs typeface="+mj-cs"/>
              </a:rPr>
              <a:t>cyfr</a:t>
            </a:r>
            <a:r>
              <a:rPr lang="en-US" sz="2800" kern="1200">
                <a:latin typeface="+mj-lt"/>
                <a:ea typeface="+mj-ea"/>
                <a:cs typeface="+mj-cs"/>
              </a:rPr>
              <a:t> po </a:t>
            </a:r>
            <a:r>
              <a:rPr lang="en-US" sz="2800" kern="1200" err="1">
                <a:latin typeface="+mj-lt"/>
                <a:ea typeface="+mj-ea"/>
                <a:cs typeface="+mj-cs"/>
              </a:rPr>
              <a:t>przecinku</a:t>
            </a:r>
            <a:r>
              <a:rPr lang="en-US" sz="2800" kern="1200">
                <a:latin typeface="+mj-lt"/>
                <a:ea typeface="+mj-ea"/>
                <a:cs typeface="+mj-cs"/>
              </a:rPr>
              <a:t> </a:t>
            </a:r>
            <a:r>
              <a:rPr lang="en-US" sz="2800" kern="1200" err="1">
                <a:latin typeface="+mj-lt"/>
                <a:ea typeface="+mj-ea"/>
                <a:cs typeface="+mj-cs"/>
              </a:rPr>
              <a:t>wystarczy</a:t>
            </a:r>
            <a:r>
              <a:rPr lang="en-US" sz="2800" kern="1200">
                <a:latin typeface="+mj-lt"/>
                <a:ea typeface="+mj-ea"/>
                <a:cs typeface="+mj-cs"/>
              </a:rPr>
              <a:t>: </a:t>
            </a:r>
            <a:r>
              <a:rPr lang="en-US" sz="2800" kern="1200" err="1">
                <a:latin typeface="+mj-lt"/>
                <a:ea typeface="+mj-ea"/>
                <a:cs typeface="+mj-cs"/>
              </a:rPr>
              <a:t>średni</a:t>
            </a:r>
            <a:r>
              <a:rPr lang="en-US" sz="2800" kern="1200">
                <a:latin typeface="+mj-lt"/>
                <a:ea typeface="+mj-ea"/>
                <a:cs typeface="+mj-cs"/>
              </a:rPr>
              <a:t> </a:t>
            </a:r>
            <a:r>
              <a:rPr lang="en-US" sz="2800" kern="1200" err="1">
                <a:latin typeface="+mj-lt"/>
                <a:ea typeface="+mj-ea"/>
                <a:cs typeface="+mj-cs"/>
              </a:rPr>
              <a:t>stosunek</a:t>
            </a:r>
            <a:r>
              <a:rPr lang="en-US" sz="2800" kern="1200">
                <a:latin typeface="+mj-lt"/>
                <a:ea typeface="+mj-ea"/>
                <a:cs typeface="+mj-cs"/>
              </a:rPr>
              <a:t> </a:t>
            </a:r>
            <a:r>
              <a:rPr lang="en-US" sz="2800" kern="1200" err="1">
                <a:latin typeface="+mj-lt"/>
                <a:ea typeface="+mj-ea"/>
                <a:cs typeface="+mj-cs"/>
              </a:rPr>
              <a:t>długości</a:t>
            </a:r>
            <a:r>
              <a:rPr lang="en-US" sz="2800" kern="1200">
                <a:latin typeface="+mj-lt"/>
                <a:ea typeface="+mj-ea"/>
                <a:cs typeface="+mj-cs"/>
              </a:rPr>
              <a:t> </a:t>
            </a:r>
            <a:r>
              <a:rPr lang="en-US" sz="2800" kern="1200" err="1">
                <a:latin typeface="+mj-lt"/>
                <a:ea typeface="+mj-ea"/>
                <a:cs typeface="+mj-cs"/>
              </a:rPr>
              <a:t>doliny</a:t>
            </a:r>
            <a:r>
              <a:rPr lang="en-US" sz="2800" kern="1200">
                <a:latin typeface="+mj-lt"/>
                <a:ea typeface="+mj-ea"/>
                <a:cs typeface="+mj-cs"/>
              </a:rPr>
              <a:t> </a:t>
            </a:r>
            <a:r>
              <a:rPr lang="en-US" sz="2800" kern="1200" err="1">
                <a:latin typeface="+mj-lt"/>
                <a:ea typeface="+mj-ea"/>
                <a:cs typeface="+mj-cs"/>
              </a:rPr>
              <a:t>rzeki</a:t>
            </a:r>
            <a:r>
              <a:rPr lang="en-US" sz="2800" kern="1200">
                <a:latin typeface="+mj-lt"/>
                <a:ea typeface="+mj-ea"/>
                <a:cs typeface="+mj-cs"/>
              </a:rPr>
              <a:t> do </a:t>
            </a:r>
            <a:r>
              <a:rPr lang="en-US" sz="2800" kern="1200" err="1">
                <a:latin typeface="+mj-lt"/>
                <a:ea typeface="+mj-ea"/>
                <a:cs typeface="+mj-cs"/>
              </a:rPr>
              <a:t>długości</a:t>
            </a:r>
            <a:r>
              <a:rPr lang="en-US" sz="2800" kern="1200">
                <a:latin typeface="+mj-lt"/>
                <a:ea typeface="+mj-ea"/>
                <a:cs typeface="+mj-cs"/>
              </a:rPr>
              <a:t> </a:t>
            </a:r>
            <a:r>
              <a:rPr lang="en-US" sz="2800" kern="1200" err="1">
                <a:latin typeface="+mj-lt"/>
                <a:ea typeface="+mj-ea"/>
                <a:cs typeface="+mj-cs"/>
              </a:rPr>
              <a:t>rzeki</a:t>
            </a:r>
            <a:r>
              <a:rPr lang="en-US" sz="2800" kern="1200">
                <a:latin typeface="+mj-lt"/>
                <a:ea typeface="+mj-ea"/>
                <a:cs typeface="+mj-cs"/>
              </a:rPr>
              <a:t> jest </a:t>
            </a:r>
            <a:r>
              <a:rPr lang="en-US" sz="2800" kern="1200" err="1">
                <a:latin typeface="+mj-lt"/>
                <a:ea typeface="+mj-ea"/>
                <a:cs typeface="+mj-cs"/>
              </a:rPr>
              <a:t>równy</a:t>
            </a:r>
            <a:r>
              <a:rPr lang="en-US" sz="2800" kern="1200">
                <a:latin typeface="+mj-lt"/>
                <a:ea typeface="+mj-ea"/>
                <a:cs typeface="+mj-cs"/>
              </a:rPr>
              <a:t> Pi.</a:t>
            </a:r>
            <a:endParaRPr lang="en-US" sz="2800" kern="1200">
              <a:latin typeface="+mj-lt"/>
              <a:cs typeface="Calibri Light"/>
            </a:endParaRPr>
          </a:p>
        </p:txBody>
      </p:sp>
      <p:cxnSp>
        <p:nvCxnSpPr>
          <p:cNvPr id="29"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braz 4" descr="Obraz zawierający tekst, nocne niebo&#10;&#10;Opis wygenerowany automatycznie">
            <a:extLst>
              <a:ext uri="{FF2B5EF4-FFF2-40B4-BE49-F238E27FC236}">
                <a16:creationId xmlns:a16="http://schemas.microsoft.com/office/drawing/2014/main" id="{E38213AD-8C6B-4B63-BEFF-5EA45D950243}"/>
              </a:ext>
            </a:extLst>
          </p:cNvPr>
          <p:cNvPicPr>
            <a:picLocks noGrp="1" noChangeAspect="1"/>
          </p:cNvPicPr>
          <p:nvPr>
            <p:ph idx="1"/>
          </p:nvPr>
        </p:nvPicPr>
        <p:blipFill>
          <a:blip r:embed="rId2"/>
          <a:stretch>
            <a:fillRect/>
          </a:stretch>
        </p:blipFill>
        <p:spPr>
          <a:xfrm>
            <a:off x="5344678" y="1703648"/>
            <a:ext cx="6436548" cy="3450704"/>
          </a:xfrm>
          <a:prstGeom prst="rect">
            <a:avLst/>
          </a:prstGeom>
        </p:spPr>
      </p:pic>
    </p:spTree>
    <p:extLst>
      <p:ext uri="{BB962C8B-B14F-4D97-AF65-F5344CB8AC3E}">
        <p14:creationId xmlns:p14="http://schemas.microsoft.com/office/powerpoint/2010/main" val="20122366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Drewniany blok ze znakami zapytania">
            <a:extLst>
              <a:ext uri="{FF2B5EF4-FFF2-40B4-BE49-F238E27FC236}">
                <a16:creationId xmlns:a16="http://schemas.microsoft.com/office/drawing/2014/main" id="{9C0072E0-4404-4A05-8E9E-AEEDFB9AEA2B}"/>
              </a:ext>
            </a:extLst>
          </p:cNvPr>
          <p:cNvPicPr>
            <a:picLocks noGrp="1" noChangeAspect="1"/>
          </p:cNvPicPr>
          <p:nvPr>
            <p:ph idx="1"/>
          </p:nvPr>
        </p:nvPicPr>
        <p:blipFill rotWithShape="1">
          <a:blip r:embed="rId2"/>
          <a:srcRect t="12148" b="3582"/>
          <a:stretch/>
        </p:blipFill>
        <p:spPr>
          <a:xfrm>
            <a:off x="20" y="10"/>
            <a:ext cx="12191980" cy="6857990"/>
          </a:xfrm>
          <a:prstGeom prst="rect">
            <a:avLst/>
          </a:prstGeom>
        </p:spPr>
      </p:pic>
      <p:sp>
        <p:nvSpPr>
          <p:cNvPr id="12"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0A811D9-33F6-40CF-96FF-033647779C3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err="1">
                <a:solidFill>
                  <a:schemeClr val="tx1">
                    <a:lumMod val="85000"/>
                    <a:lumOff val="15000"/>
                  </a:schemeClr>
                </a:solidFill>
              </a:rPr>
              <a:t>Często</a:t>
            </a:r>
            <a:r>
              <a:rPr lang="en-US" sz="3600">
                <a:solidFill>
                  <a:schemeClr val="tx1">
                    <a:lumMod val="85000"/>
                    <a:lumOff val="15000"/>
                  </a:schemeClr>
                </a:solidFill>
              </a:rPr>
              <a:t> </a:t>
            </a:r>
            <a:r>
              <a:rPr lang="en-US" sz="3600" err="1">
                <a:solidFill>
                  <a:schemeClr val="tx1">
                    <a:lumMod val="85000"/>
                    <a:lumOff val="15000"/>
                  </a:schemeClr>
                </a:solidFill>
              </a:rPr>
              <a:t>zadajemy</a:t>
            </a:r>
            <a:r>
              <a:rPr lang="en-US" sz="3600">
                <a:solidFill>
                  <a:schemeClr val="tx1">
                    <a:lumMod val="85000"/>
                    <a:lumOff val="15000"/>
                  </a:schemeClr>
                </a:solidFill>
              </a:rPr>
              <a:t> </a:t>
            </a:r>
            <a:r>
              <a:rPr lang="en-US" sz="3600" err="1">
                <a:solidFill>
                  <a:schemeClr val="tx1">
                    <a:lumMod val="85000"/>
                    <a:lumOff val="15000"/>
                  </a:schemeClr>
                </a:solidFill>
              </a:rPr>
              <a:t>sobie</a:t>
            </a:r>
            <a:r>
              <a:rPr lang="en-US" sz="3600">
                <a:solidFill>
                  <a:schemeClr val="tx1">
                    <a:lumMod val="85000"/>
                    <a:lumOff val="15000"/>
                  </a:schemeClr>
                </a:solidFill>
              </a:rPr>
              <a:t> </a:t>
            </a:r>
            <a:r>
              <a:rPr lang="en-US" sz="3600" err="1">
                <a:solidFill>
                  <a:schemeClr val="tx1">
                    <a:lumMod val="85000"/>
                    <a:lumOff val="15000"/>
                  </a:schemeClr>
                </a:solidFill>
              </a:rPr>
              <a:t>pytanie</a:t>
            </a:r>
            <a:r>
              <a:rPr lang="en-US" sz="3600">
                <a:solidFill>
                  <a:schemeClr val="tx1">
                    <a:lumMod val="85000"/>
                    <a:lumOff val="15000"/>
                  </a:schemeClr>
                </a:solidFill>
              </a:rPr>
              <a:t> </a:t>
            </a:r>
            <a:r>
              <a:rPr lang="en-US" sz="3600" err="1">
                <a:solidFill>
                  <a:schemeClr val="tx1">
                    <a:lumMod val="85000"/>
                    <a:lumOff val="15000"/>
                  </a:schemeClr>
                </a:solidFill>
              </a:rPr>
              <a:t>kiedy</a:t>
            </a:r>
            <a:r>
              <a:rPr lang="en-US" sz="3600">
                <a:solidFill>
                  <a:schemeClr val="tx1">
                    <a:lumMod val="85000"/>
                    <a:lumOff val="15000"/>
                  </a:schemeClr>
                </a:solidFill>
              </a:rPr>
              <a:t> jest </a:t>
            </a:r>
            <a:r>
              <a:rPr lang="en-US" sz="3600" err="1">
                <a:solidFill>
                  <a:schemeClr val="tx1">
                    <a:lumMod val="85000"/>
                    <a:lumOff val="15000"/>
                  </a:schemeClr>
                </a:solidFill>
              </a:rPr>
              <a:t>dzień</a:t>
            </a:r>
            <a:r>
              <a:rPr lang="en-US" sz="3600">
                <a:solidFill>
                  <a:schemeClr val="tx1">
                    <a:lumMod val="85000"/>
                    <a:lumOff val="15000"/>
                  </a:schemeClr>
                </a:solidFill>
              </a:rPr>
              <a:t> </a:t>
            </a:r>
            <a:r>
              <a:rPr lang="en-US" sz="3600" err="1">
                <a:solidFill>
                  <a:schemeClr val="tx1">
                    <a:lumMod val="85000"/>
                    <a:lumOff val="15000"/>
                  </a:schemeClr>
                </a:solidFill>
              </a:rPr>
              <a:t>liczby</a:t>
            </a:r>
            <a:r>
              <a:rPr lang="en-US" sz="3600">
                <a:solidFill>
                  <a:schemeClr val="tx1">
                    <a:lumMod val="85000"/>
                    <a:lumOff val="15000"/>
                  </a:schemeClr>
                </a:solidFill>
              </a:rPr>
              <a:t> Pi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720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Obraz 4" descr="Obraz zawierający tekst&#10;&#10;Opis wygenerowany automatycznie">
            <a:extLst>
              <a:ext uri="{FF2B5EF4-FFF2-40B4-BE49-F238E27FC236}">
                <a16:creationId xmlns:a16="http://schemas.microsoft.com/office/drawing/2014/main" id="{C1B1847B-CDA9-4552-9AA3-6217465D036E}"/>
              </a:ext>
            </a:extLst>
          </p:cNvPr>
          <p:cNvPicPr>
            <a:picLocks noGrp="1" noChangeAspect="1"/>
          </p:cNvPicPr>
          <p:nvPr>
            <p:ph idx="1"/>
          </p:nvPr>
        </p:nvPicPr>
        <p:blipFill rotWithShape="1">
          <a:blip r:embed="rId2"/>
          <a:srcRect t="9280" b="376"/>
          <a:stretch/>
        </p:blipFill>
        <p:spPr>
          <a:xfrm>
            <a:off x="20" y="1282"/>
            <a:ext cx="12191980" cy="6856718"/>
          </a:xfrm>
          <a:prstGeom prst="rect">
            <a:avLst/>
          </a:prstGeom>
        </p:spPr>
      </p:pic>
    </p:spTree>
    <p:extLst>
      <p:ext uri="{BB962C8B-B14F-4D97-AF65-F5344CB8AC3E}">
        <p14:creationId xmlns:p14="http://schemas.microsoft.com/office/powerpoint/2010/main" val="64106185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Obraz 4">
            <a:extLst>
              <a:ext uri="{FF2B5EF4-FFF2-40B4-BE49-F238E27FC236}">
                <a16:creationId xmlns:a16="http://schemas.microsoft.com/office/drawing/2014/main" id="{7D16482F-29A3-46F7-9633-EA304F429BA1}"/>
              </a:ext>
            </a:extLst>
          </p:cNvPr>
          <p:cNvPicPr>
            <a:picLocks noGrp="1" noChangeAspect="1"/>
          </p:cNvPicPr>
          <p:nvPr>
            <p:ph idx="1"/>
          </p:nvPr>
        </p:nvPicPr>
        <p:blipFill rotWithShape="1">
          <a:blip r:embed="rId2"/>
          <a:srcRect l="2641" r="4008"/>
          <a:stretch/>
        </p:blipFill>
        <p:spPr>
          <a:xfrm>
            <a:off x="20" y="1282"/>
            <a:ext cx="12191980" cy="6856718"/>
          </a:xfrm>
          <a:prstGeom prst="rect">
            <a:avLst/>
          </a:prstGeom>
        </p:spPr>
      </p:pic>
    </p:spTree>
    <p:extLst>
      <p:ext uri="{BB962C8B-B14F-4D97-AF65-F5344CB8AC3E}">
        <p14:creationId xmlns:p14="http://schemas.microsoft.com/office/powerpoint/2010/main" val="4265965138"/>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a:extLst>
              <a:ext uri="{FF2B5EF4-FFF2-40B4-BE49-F238E27FC236}">
                <a16:creationId xmlns:a16="http://schemas.microsoft.com/office/drawing/2014/main" id="{A8FC75D3-D926-4DA3-845D-48C008820577}"/>
              </a:ext>
            </a:extLst>
          </p:cNvPr>
          <p:cNvPicPr>
            <a:picLocks noChangeAspect="1"/>
          </p:cNvPicPr>
          <p:nvPr/>
        </p:nvPicPr>
        <p:blipFill>
          <a:blip r:embed="rId2"/>
          <a:stretch>
            <a:fillRect/>
          </a:stretch>
        </p:blipFill>
        <p:spPr>
          <a:xfrm>
            <a:off x="7390796" y="1390163"/>
            <a:ext cx="4378880" cy="2405978"/>
          </a:xfrm>
          <a:prstGeom prst="rect">
            <a:avLst/>
          </a:prstGeom>
        </p:spPr>
      </p:pic>
      <p:sp>
        <p:nvSpPr>
          <p:cNvPr id="20" name="Freeform: Shape 19">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ADBA59EF-D2BA-448C-99E3-2345BA738509}"/>
              </a:ext>
            </a:extLst>
          </p:cNvPr>
          <p:cNvSpPr>
            <a:spLocks noGrp="1"/>
          </p:cNvSpPr>
          <p:nvPr>
            <p:ph type="title"/>
          </p:nvPr>
        </p:nvSpPr>
        <p:spPr>
          <a:xfrm>
            <a:off x="804672" y="365125"/>
            <a:ext cx="4378881" cy="1325563"/>
          </a:xfrm>
        </p:spPr>
        <p:txBody>
          <a:bodyPr>
            <a:normAutofit/>
          </a:bodyPr>
          <a:lstStyle/>
          <a:p>
            <a:r>
              <a:rPr lang="pl-PL">
                <a:cs typeface="Calibri Light"/>
              </a:rPr>
              <a:t>Kto wynalazł liczbę Pi</a:t>
            </a:r>
          </a:p>
        </p:txBody>
      </p:sp>
      <p:sp>
        <p:nvSpPr>
          <p:cNvPr id="8" name="Content Placeholder 7">
            <a:extLst>
              <a:ext uri="{FF2B5EF4-FFF2-40B4-BE49-F238E27FC236}">
                <a16:creationId xmlns:a16="http://schemas.microsoft.com/office/drawing/2014/main" id="{5B2B8F56-12BA-42B4-A7D6-9F6E3B16F94A}"/>
              </a:ext>
            </a:extLst>
          </p:cNvPr>
          <p:cNvSpPr>
            <a:spLocks noGrp="1"/>
          </p:cNvSpPr>
          <p:nvPr>
            <p:ph idx="1"/>
          </p:nvPr>
        </p:nvSpPr>
        <p:spPr>
          <a:xfrm>
            <a:off x="804672" y="2020824"/>
            <a:ext cx="5076090" cy="4151376"/>
          </a:xfrm>
        </p:spPr>
        <p:txBody>
          <a:bodyPr vert="horz" lIns="91440" tIns="45720" rIns="91440" bIns="45720" rtlCol="0" anchor="t">
            <a:noAutofit/>
          </a:bodyPr>
          <a:lstStyle/>
          <a:p>
            <a:r>
              <a:rPr lang="en-US">
                <a:ea typeface="+mn-lt"/>
                <a:cs typeface="+mn-lt"/>
              </a:rPr>
              <a:t>To </a:t>
            </a:r>
            <a:r>
              <a:rPr lang="en-US" err="1">
                <a:ea typeface="+mn-lt"/>
                <a:cs typeface="+mn-lt"/>
              </a:rPr>
              <a:t>oznaczenie</a:t>
            </a:r>
            <a:r>
              <a:rPr lang="en-US">
                <a:ea typeface="+mn-lt"/>
                <a:cs typeface="+mn-lt"/>
              </a:rPr>
              <a:t> </a:t>
            </a:r>
            <a:r>
              <a:rPr lang="en-US" err="1">
                <a:ea typeface="+mn-lt"/>
                <a:cs typeface="+mn-lt"/>
              </a:rPr>
              <a:t>pojawiło</a:t>
            </a:r>
            <a:r>
              <a:rPr lang="en-US">
                <a:ea typeface="+mn-lt"/>
                <a:cs typeface="+mn-lt"/>
              </a:rPr>
              <a:t> </a:t>
            </a:r>
            <a:r>
              <a:rPr lang="en-US" err="1">
                <a:ea typeface="+mn-lt"/>
                <a:cs typeface="+mn-lt"/>
              </a:rPr>
              <a:t>się</a:t>
            </a:r>
            <a:r>
              <a:rPr lang="en-US">
                <a:ea typeface="+mn-lt"/>
                <a:cs typeface="+mn-lt"/>
              </a:rPr>
              <a:t> w </a:t>
            </a:r>
            <a:r>
              <a:rPr lang="en-US" err="1">
                <a:ea typeface="+mn-lt"/>
                <a:cs typeface="+mn-lt"/>
              </a:rPr>
              <a:t>roku</a:t>
            </a:r>
            <a:r>
              <a:rPr lang="en-US">
                <a:ea typeface="+mn-lt"/>
                <a:cs typeface="+mn-lt"/>
              </a:rPr>
              <a:t> 1706 w </a:t>
            </a:r>
            <a:r>
              <a:rPr lang="en-US" err="1">
                <a:ea typeface="+mn-lt"/>
                <a:cs typeface="+mn-lt"/>
              </a:rPr>
              <a:t>rozprawie</a:t>
            </a:r>
            <a:r>
              <a:rPr lang="en-US">
                <a:ea typeface="+mn-lt"/>
                <a:cs typeface="+mn-lt"/>
              </a:rPr>
              <a:t> </a:t>
            </a:r>
            <a:r>
              <a:rPr lang="en-US" err="1">
                <a:ea typeface="+mn-lt"/>
                <a:cs typeface="+mn-lt"/>
              </a:rPr>
              <a:t>angielskiego</a:t>
            </a:r>
            <a:r>
              <a:rPr lang="en-US">
                <a:ea typeface="+mn-lt"/>
                <a:cs typeface="+mn-lt"/>
              </a:rPr>
              <a:t> </a:t>
            </a:r>
            <a:r>
              <a:rPr lang="en-US" err="1">
                <a:ea typeface="+mn-lt"/>
                <a:cs typeface="+mn-lt"/>
              </a:rPr>
              <a:t>matematyka</a:t>
            </a:r>
            <a:r>
              <a:rPr lang="en-US">
                <a:ea typeface="+mn-lt"/>
                <a:cs typeface="+mn-lt"/>
              </a:rPr>
              <a:t> Williama Jonesa pt. "Synopsis </a:t>
            </a:r>
            <a:r>
              <a:rPr lang="en-US" err="1">
                <a:ea typeface="+mn-lt"/>
                <a:cs typeface="+mn-lt"/>
              </a:rPr>
              <a:t>Palmariorum</a:t>
            </a:r>
            <a:r>
              <a:rPr lang="en-US">
                <a:ea typeface="+mn-lt"/>
                <a:cs typeface="+mn-lt"/>
              </a:rPr>
              <a:t> </a:t>
            </a:r>
            <a:r>
              <a:rPr lang="en-US" err="1">
                <a:ea typeface="+mn-lt"/>
                <a:cs typeface="+mn-lt"/>
              </a:rPr>
              <a:t>Matheseos</a:t>
            </a:r>
            <a:r>
              <a:rPr lang="en-US">
                <a:ea typeface="+mn-lt"/>
                <a:cs typeface="+mn-lt"/>
              </a:rPr>
              <a:t>" ("Nowe </a:t>
            </a:r>
            <a:r>
              <a:rPr lang="en-US" err="1">
                <a:ea typeface="+mn-lt"/>
                <a:cs typeface="+mn-lt"/>
              </a:rPr>
              <a:t>wprowadzenie</a:t>
            </a:r>
            <a:r>
              <a:rPr lang="en-US">
                <a:ea typeface="+mn-lt"/>
                <a:cs typeface="+mn-lt"/>
              </a:rPr>
              <a:t> do </a:t>
            </a:r>
            <a:r>
              <a:rPr lang="en-US" err="1">
                <a:ea typeface="+mn-lt"/>
                <a:cs typeface="+mn-lt"/>
              </a:rPr>
              <a:t>matematyki</a:t>
            </a:r>
            <a:r>
              <a:rPr lang="en-US">
                <a:ea typeface="+mn-lt"/>
                <a:cs typeface="+mn-lt"/>
              </a:rPr>
              <a:t>") </a:t>
            </a:r>
            <a:r>
              <a:rPr lang="en-US" err="1">
                <a:ea typeface="+mn-lt"/>
                <a:cs typeface="+mn-lt"/>
              </a:rPr>
              <a:t>weszło</a:t>
            </a:r>
            <a:r>
              <a:rPr lang="en-US">
                <a:ea typeface="+mn-lt"/>
                <a:cs typeface="+mn-lt"/>
              </a:rPr>
              <a:t> do </a:t>
            </a:r>
            <a:r>
              <a:rPr lang="en-US" err="1">
                <a:ea typeface="+mn-lt"/>
                <a:cs typeface="+mn-lt"/>
              </a:rPr>
              <a:t>powszechnego</a:t>
            </a:r>
            <a:r>
              <a:rPr lang="en-US">
                <a:ea typeface="+mn-lt"/>
                <a:cs typeface="+mn-lt"/>
              </a:rPr>
              <a:t> </a:t>
            </a:r>
            <a:r>
              <a:rPr lang="en-US" err="1">
                <a:ea typeface="+mn-lt"/>
                <a:cs typeface="+mn-lt"/>
              </a:rPr>
              <a:t>użytku</a:t>
            </a:r>
            <a:r>
              <a:rPr lang="en-US">
                <a:ea typeface="+mn-lt"/>
                <a:cs typeface="+mn-lt"/>
              </a:rPr>
              <a:t>, </a:t>
            </a:r>
            <a:r>
              <a:rPr lang="en-US" err="1">
                <a:ea typeface="+mn-lt"/>
                <a:cs typeface="+mn-lt"/>
              </a:rPr>
              <a:t>gdy</a:t>
            </a:r>
            <a:r>
              <a:rPr lang="en-US">
                <a:ea typeface="+mn-lt"/>
                <a:cs typeface="+mn-lt"/>
              </a:rPr>
              <a:t> </a:t>
            </a:r>
            <a:r>
              <a:rPr lang="en-US" err="1">
                <a:ea typeface="+mn-lt"/>
                <a:cs typeface="+mn-lt"/>
              </a:rPr>
              <a:t>zaczął</a:t>
            </a:r>
            <a:r>
              <a:rPr lang="en-US">
                <a:ea typeface="+mn-lt"/>
                <a:cs typeface="+mn-lt"/>
              </a:rPr>
              <a:t> je </a:t>
            </a:r>
            <a:r>
              <a:rPr lang="en-US" err="1">
                <a:ea typeface="+mn-lt"/>
                <a:cs typeface="+mn-lt"/>
              </a:rPr>
              <a:t>stosować</a:t>
            </a:r>
            <a:r>
              <a:rPr lang="en-US">
                <a:ea typeface="+mn-lt"/>
                <a:cs typeface="+mn-lt"/>
              </a:rPr>
              <a:t> od 1736 </a:t>
            </a:r>
            <a:r>
              <a:rPr lang="en-US" err="1">
                <a:ea typeface="+mn-lt"/>
                <a:cs typeface="+mn-lt"/>
              </a:rPr>
              <a:t>roku</a:t>
            </a:r>
            <a:r>
              <a:rPr lang="en-US">
                <a:ea typeface="+mn-lt"/>
                <a:cs typeface="+mn-lt"/>
              </a:rPr>
              <a:t> </a:t>
            </a:r>
            <a:r>
              <a:rPr lang="en-US" err="1">
                <a:ea typeface="+mn-lt"/>
                <a:cs typeface="+mn-lt"/>
              </a:rPr>
              <a:t>słynny</a:t>
            </a:r>
            <a:r>
              <a:rPr lang="en-US">
                <a:ea typeface="+mn-lt"/>
                <a:cs typeface="+mn-lt"/>
              </a:rPr>
              <a:t> </a:t>
            </a:r>
            <a:r>
              <a:rPr lang="en-US" err="1">
                <a:ea typeface="+mn-lt"/>
                <a:cs typeface="+mn-lt"/>
              </a:rPr>
              <a:t>matematyk</a:t>
            </a:r>
            <a:r>
              <a:rPr lang="en-US">
                <a:ea typeface="+mn-lt"/>
                <a:cs typeface="+mn-lt"/>
              </a:rPr>
              <a:t> Leonhard Euler. </a:t>
            </a:r>
            <a:r>
              <a:rPr lang="en-US" b="1" err="1">
                <a:ea typeface="+mn-lt"/>
                <a:cs typeface="+mn-lt"/>
              </a:rPr>
              <a:t>Liczba</a:t>
            </a:r>
            <a:r>
              <a:rPr lang="en-US" b="1">
                <a:ea typeface="+mn-lt"/>
                <a:cs typeface="+mn-lt"/>
              </a:rPr>
              <a:t> Pi</a:t>
            </a:r>
            <a:r>
              <a:rPr lang="en-US">
                <a:ea typeface="+mn-lt"/>
                <a:cs typeface="+mn-lt"/>
              </a:rPr>
              <a:t> </a:t>
            </a:r>
            <a:r>
              <a:rPr lang="en-US" err="1">
                <a:ea typeface="+mn-lt"/>
                <a:cs typeface="+mn-lt"/>
              </a:rPr>
              <a:t>znana</a:t>
            </a:r>
            <a:r>
              <a:rPr lang="en-US">
                <a:ea typeface="+mn-lt"/>
                <a:cs typeface="+mn-lt"/>
              </a:rPr>
              <a:t> jest </a:t>
            </a:r>
            <a:r>
              <a:rPr lang="en-US" err="1">
                <a:ea typeface="+mn-lt"/>
                <a:cs typeface="+mn-lt"/>
              </a:rPr>
              <a:t>również</a:t>
            </a:r>
            <a:r>
              <a:rPr lang="en-US">
                <a:ea typeface="+mn-lt"/>
                <a:cs typeface="+mn-lt"/>
              </a:rPr>
              <a:t> </a:t>
            </a:r>
            <a:r>
              <a:rPr lang="en-US" err="1">
                <a:ea typeface="+mn-lt"/>
                <a:cs typeface="+mn-lt"/>
              </a:rPr>
              <a:t>jako</a:t>
            </a:r>
            <a:r>
              <a:rPr lang="en-US">
                <a:ea typeface="+mn-lt"/>
                <a:cs typeface="+mn-lt"/>
              </a:rPr>
              <a:t> Ludolfina.</a:t>
            </a:r>
            <a:endParaRPr lang="en-US">
              <a:cs typeface="Calibri"/>
            </a:endParaRPr>
          </a:p>
        </p:txBody>
      </p:sp>
    </p:spTree>
    <p:extLst>
      <p:ext uri="{BB962C8B-B14F-4D97-AF65-F5344CB8AC3E}">
        <p14:creationId xmlns:p14="http://schemas.microsoft.com/office/powerpoint/2010/main" val="2771461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tekst, strzałka&#10;&#10;Opis wygenerowany automatycznie">
            <a:extLst>
              <a:ext uri="{FF2B5EF4-FFF2-40B4-BE49-F238E27FC236}">
                <a16:creationId xmlns:a16="http://schemas.microsoft.com/office/drawing/2014/main" id="{3C8DD15B-F4B3-4EDC-BF4E-D73693AFC68A}"/>
              </a:ext>
            </a:extLst>
          </p:cNvPr>
          <p:cNvPicPr>
            <a:picLocks noGrp="1" noChangeAspect="1"/>
          </p:cNvPicPr>
          <p:nvPr>
            <p:ph idx="1"/>
          </p:nvPr>
        </p:nvPicPr>
        <p:blipFill rotWithShape="1">
          <a:blip r:embed="rId2"/>
          <a:srcRect b="25000"/>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17285A5-232E-458E-93C3-93DEF4675312}"/>
              </a:ext>
            </a:extLst>
          </p:cNvPr>
          <p:cNvSpPr>
            <a:spLocks noGrp="1"/>
          </p:cNvSpPr>
          <p:nvPr>
            <p:ph type="title"/>
          </p:nvPr>
        </p:nvSpPr>
        <p:spPr>
          <a:xfrm>
            <a:off x="485390"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rPr>
              <a:t>π, ludolfina, stała Archimedesa – stosunek obwodu koła do długości jego średnicy; stosunek ten jest niezależny od wyboru koła, bowiem każde dwa koła są podobne. </a:t>
            </a:r>
          </a:p>
        </p:txBody>
      </p:sp>
      <p:cxnSp>
        <p:nvCxnSpPr>
          <p:cNvPr id="29" name="Straight Connector 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0628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25"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6"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B81EDC5E-B016-4682-92AF-297F0CE387F4}"/>
              </a:ext>
            </a:extLst>
          </p:cNvPr>
          <p:cNvSpPr>
            <a:spLocks noGrp="1"/>
          </p:cNvSpPr>
          <p:nvPr>
            <p:ph type="title"/>
          </p:nvPr>
        </p:nvSpPr>
        <p:spPr>
          <a:xfrm>
            <a:off x="965199" y="1371190"/>
            <a:ext cx="4787331" cy="1574333"/>
          </a:xfrm>
        </p:spPr>
        <p:txBody>
          <a:bodyPr vert="horz" lIns="91440" tIns="45720" rIns="91440" bIns="45720" rtlCol="0" anchor="b">
            <a:normAutofit/>
          </a:bodyPr>
          <a:lstStyle/>
          <a:p>
            <a:r>
              <a:rPr lang="en-US" sz="4000" b="1"/>
              <a:t>Dziękuje za uwagę</a:t>
            </a:r>
          </a:p>
        </p:txBody>
      </p:sp>
      <p:sp>
        <p:nvSpPr>
          <p:cNvPr id="128" name="Freeform: Shape 127">
            <a:extLst>
              <a:ext uri="{FF2B5EF4-FFF2-40B4-BE49-F238E27FC236}">
                <a16:creationId xmlns:a16="http://schemas.microsoft.com/office/drawing/2014/main" id="{A9456821-26B9-4181-B181-305FB820D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9641" y="2134209"/>
            <a:ext cx="4840399"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useBgFill="1">
        <p:nvSpPr>
          <p:cNvPr id="130" name="Freeform: Shape 129">
            <a:extLst>
              <a:ext uri="{FF2B5EF4-FFF2-40B4-BE49-F238E27FC236}">
                <a16:creationId xmlns:a16="http://schemas.microsoft.com/office/drawing/2014/main" id="{0035D6FE-7FA2-4D67-8767-6F7E98AB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0608" y="421767"/>
            <a:ext cx="2847251" cy="2523756"/>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13" name="Grafika 14" descr="Radosna buźka">
            <a:extLst>
              <a:ext uri="{FF2B5EF4-FFF2-40B4-BE49-F238E27FC236}">
                <a16:creationId xmlns:a16="http://schemas.microsoft.com/office/drawing/2014/main" id="{2705B414-2864-4104-83DA-EED6D923F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2964" y="888274"/>
            <a:ext cx="1542537" cy="1590742"/>
          </a:xfrm>
          <a:prstGeom prst="rect">
            <a:avLst/>
          </a:prstGeom>
        </p:spPr>
      </p:pic>
      <p:sp useBgFill="1">
        <p:nvSpPr>
          <p:cNvPr id="132" name="Freeform: Shape 131">
            <a:extLst>
              <a:ext uri="{FF2B5EF4-FFF2-40B4-BE49-F238E27FC236}">
                <a16:creationId xmlns:a16="http://schemas.microsoft.com/office/drawing/2014/main" id="{0381C401-8AFE-4396-B195-C21EA1C7F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8854" y="4490695"/>
            <a:ext cx="2071275" cy="1835943"/>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 name="pole tekstowe 2">
            <a:extLst>
              <a:ext uri="{FF2B5EF4-FFF2-40B4-BE49-F238E27FC236}">
                <a16:creationId xmlns:a16="http://schemas.microsoft.com/office/drawing/2014/main" id="{1CC9890B-1AEA-497D-B4A6-79C731430FC0}"/>
              </a:ext>
            </a:extLst>
          </p:cNvPr>
          <p:cNvSpPr txBox="1"/>
          <p:nvPr/>
        </p:nvSpPr>
        <p:spPr>
          <a:xfrm>
            <a:off x="965199" y="3084625"/>
            <a:ext cx="4193655" cy="29273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400">
              <a:cs typeface="Calibri"/>
            </a:endParaRPr>
          </a:p>
        </p:txBody>
      </p:sp>
      <p:pic>
        <p:nvPicPr>
          <p:cNvPr id="4" name="Obraz 4" descr="Obraz zawierający tekst, napój, kot, kot domowy&#10;&#10;Opis wygenerowany automatycznie">
            <a:extLst>
              <a:ext uri="{FF2B5EF4-FFF2-40B4-BE49-F238E27FC236}">
                <a16:creationId xmlns:a16="http://schemas.microsoft.com/office/drawing/2014/main" id="{0B5797DC-3BF3-4068-A43E-EFA58A95BF19}"/>
              </a:ext>
            </a:extLst>
          </p:cNvPr>
          <p:cNvPicPr>
            <a:picLocks noGrp="1" noChangeAspect="1"/>
          </p:cNvPicPr>
          <p:nvPr>
            <p:ph idx="1"/>
          </p:nvPr>
        </p:nvPicPr>
        <p:blipFill rotWithShape="1">
          <a:blip r:embed="rId4"/>
          <a:srcRect t="22112" b="17960"/>
          <a:stretch/>
        </p:blipFill>
        <p:spPr>
          <a:xfrm>
            <a:off x="5556954" y="4904292"/>
            <a:ext cx="1275075" cy="1008748"/>
          </a:xfrm>
          <a:prstGeom prst="rect">
            <a:avLst/>
          </a:prstGeom>
        </p:spPr>
      </p:pic>
      <p:pic>
        <p:nvPicPr>
          <p:cNvPr id="5" name="Grafika 5" descr="Uniesiony kciuk z wypełnieniem pełnym">
            <a:extLst>
              <a:ext uri="{FF2B5EF4-FFF2-40B4-BE49-F238E27FC236}">
                <a16:creationId xmlns:a16="http://schemas.microsoft.com/office/drawing/2014/main" id="{DF2868AF-DDB3-462A-BD85-B1375729A2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4551" y="3101009"/>
            <a:ext cx="2610579" cy="2610579"/>
          </a:xfrm>
          <a:prstGeom prst="rect">
            <a:avLst/>
          </a:prstGeom>
        </p:spPr>
      </p:pic>
    </p:spTree>
    <p:extLst>
      <p:ext uri="{BB962C8B-B14F-4D97-AF65-F5344CB8AC3E}">
        <p14:creationId xmlns:p14="http://schemas.microsoft.com/office/powerpoint/2010/main" val="36459632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umery 3D w kolorze białym i pomarańczowym">
            <a:extLst>
              <a:ext uri="{FF2B5EF4-FFF2-40B4-BE49-F238E27FC236}">
                <a16:creationId xmlns:a16="http://schemas.microsoft.com/office/drawing/2014/main" id="{0F24E868-12DB-4A67-9193-623C2437C32C}"/>
              </a:ext>
            </a:extLst>
          </p:cNvPr>
          <p:cNvPicPr>
            <a:picLocks noChangeAspect="1"/>
          </p:cNvPicPr>
          <p:nvPr/>
        </p:nvPicPr>
        <p:blipFill rotWithShape="1">
          <a:blip r:embed="rId2">
            <a:alphaModFix amt="50000"/>
          </a:blip>
          <a:srcRect r="25"/>
          <a:stretch/>
        </p:blipFill>
        <p:spPr>
          <a:xfrm>
            <a:off x="20" y="10"/>
            <a:ext cx="12191980" cy="6857990"/>
          </a:xfrm>
          <a:prstGeom prst="rect">
            <a:avLst/>
          </a:prstGeom>
        </p:spPr>
      </p:pic>
      <p:sp>
        <p:nvSpPr>
          <p:cNvPr id="2" name="Tytuł 1">
            <a:extLst>
              <a:ext uri="{FF2B5EF4-FFF2-40B4-BE49-F238E27FC236}">
                <a16:creationId xmlns:a16="http://schemas.microsoft.com/office/drawing/2014/main" id="{925A6783-D24A-413B-9FB2-F8A173FC9338}"/>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12 </a:t>
            </a:r>
            <a:r>
              <a:rPr lang="en-US" sz="6600" err="1">
                <a:solidFill>
                  <a:srgbClr val="FFFFFF"/>
                </a:solidFill>
              </a:rPr>
              <a:t>ciekawostek</a:t>
            </a:r>
            <a:r>
              <a:rPr lang="en-US" sz="6600">
                <a:solidFill>
                  <a:srgbClr val="FFFFFF"/>
                </a:solidFill>
              </a:rPr>
              <a:t> </a:t>
            </a:r>
            <a:r>
              <a:rPr lang="en-US" sz="6600" err="1">
                <a:solidFill>
                  <a:srgbClr val="FFFFFF"/>
                </a:solidFill>
              </a:rPr>
              <a:t>na</a:t>
            </a:r>
            <a:r>
              <a:rPr lang="en-US" sz="6600">
                <a:solidFill>
                  <a:srgbClr val="FFFFFF"/>
                </a:solidFill>
              </a:rPr>
              <a:t> </a:t>
            </a:r>
            <a:r>
              <a:rPr lang="en-US" sz="6600" err="1">
                <a:solidFill>
                  <a:srgbClr val="FFFFFF"/>
                </a:solidFill>
              </a:rPr>
              <a:t>temat</a:t>
            </a:r>
            <a:r>
              <a:rPr lang="en-US" sz="6600">
                <a:solidFill>
                  <a:srgbClr val="FFFFFF"/>
                </a:solidFill>
              </a:rPr>
              <a:t> </a:t>
            </a:r>
            <a:r>
              <a:rPr lang="en-US" sz="6600" err="1">
                <a:solidFill>
                  <a:srgbClr val="FFFFFF"/>
                </a:solidFill>
              </a:rPr>
              <a:t>liczby</a:t>
            </a:r>
            <a:r>
              <a:rPr lang="en-US" sz="6600">
                <a:solidFill>
                  <a:srgbClr val="FFFFFF"/>
                </a:solidFill>
              </a:rPr>
              <a:t> Pi</a:t>
            </a: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546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5" name="Rectangle 36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604EA8E-68BD-4D82-B7E9-6E038DFB6F01}"/>
              </a:ext>
            </a:extLst>
          </p:cNvPr>
          <p:cNvSpPr>
            <a:spLocks noGrp="1"/>
          </p:cNvSpPr>
          <p:nvPr>
            <p:ph type="title"/>
          </p:nvPr>
        </p:nvSpPr>
        <p:spPr>
          <a:xfrm>
            <a:off x="838200" y="365125"/>
            <a:ext cx="10515600" cy="1325563"/>
          </a:xfrm>
        </p:spPr>
        <p:txBody>
          <a:bodyPr>
            <a:normAutofit/>
          </a:bodyPr>
          <a:lstStyle/>
          <a:p>
            <a:r>
              <a:rPr lang="pl-PL" sz="5400">
                <a:cs typeface="Calibri Light"/>
              </a:rPr>
              <a:t>                         1.</a:t>
            </a:r>
            <a:endParaRPr lang="pl-PL" sz="5400"/>
          </a:p>
        </p:txBody>
      </p:sp>
      <p:sp>
        <p:nvSpPr>
          <p:cNvPr id="36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50877BB-3A60-4911-9404-6EDC881058FD}"/>
              </a:ext>
            </a:extLst>
          </p:cNvPr>
          <p:cNvSpPr>
            <a:spLocks noGrp="1"/>
          </p:cNvSpPr>
          <p:nvPr>
            <p:ph idx="1"/>
          </p:nvPr>
        </p:nvSpPr>
        <p:spPr>
          <a:xfrm>
            <a:off x="838200" y="1929384"/>
            <a:ext cx="10515600" cy="4251960"/>
          </a:xfrm>
        </p:spPr>
        <p:txBody>
          <a:bodyPr vert="horz" lIns="91440" tIns="45720" rIns="91440" bIns="45720" rtlCol="0" anchor="t">
            <a:noAutofit/>
          </a:bodyPr>
          <a:lstStyle/>
          <a:p>
            <a:r>
              <a:rPr lang="pl-PL" sz="3600">
                <a:ea typeface="+mn-lt"/>
                <a:cs typeface="+mn-lt"/>
              </a:rPr>
              <a:t>Liczba π z dokładnością do 204 miejsc po przecinku wynosi: 3, 141592 653589 793238 462643 383279 502884 197169 399375 105820 974944 592307 816406 286208 998628 034825 342117 067982 148086 513282 306647 093844 609550 582231 725359 408128 481117 450284 102701 938521 105559 644622 948954 930381 964428.</a:t>
            </a:r>
            <a:endParaRPr lang="pl-PL" sz="3600">
              <a:cs typeface="Calibri"/>
            </a:endParaRPr>
          </a:p>
        </p:txBody>
      </p:sp>
    </p:spTree>
    <p:extLst>
      <p:ext uri="{BB962C8B-B14F-4D97-AF65-F5344CB8AC3E}">
        <p14:creationId xmlns:p14="http://schemas.microsoft.com/office/powerpoint/2010/main" val="3044812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A680BA-3917-49CD-860C-3669136FF9EE}"/>
              </a:ext>
            </a:extLst>
          </p:cNvPr>
          <p:cNvSpPr>
            <a:spLocks noGrp="1"/>
          </p:cNvSpPr>
          <p:nvPr>
            <p:ph type="title"/>
          </p:nvPr>
        </p:nvSpPr>
        <p:spPr>
          <a:xfrm>
            <a:off x="6289158" y="803325"/>
            <a:ext cx="5259707" cy="1325563"/>
          </a:xfrm>
        </p:spPr>
        <p:txBody>
          <a:bodyPr>
            <a:normAutofit/>
          </a:bodyPr>
          <a:lstStyle/>
          <a:p>
            <a:r>
              <a:rPr lang="pl-PL">
                <a:cs typeface="Calibri Light"/>
              </a:rPr>
              <a:t>                 2.</a:t>
            </a:r>
            <a:endParaRPr lang="pl-PL"/>
          </a:p>
        </p:txBody>
      </p:sp>
      <p:sp>
        <p:nvSpPr>
          <p:cNvPr id="16" name="Freeform: Shape 15">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Formuły napisane na tablicach">
            <a:extLst>
              <a:ext uri="{FF2B5EF4-FFF2-40B4-BE49-F238E27FC236}">
                <a16:creationId xmlns:a16="http://schemas.microsoft.com/office/drawing/2014/main" id="{EBF9E368-57BF-4A32-80C5-1B1627BEB71F}"/>
              </a:ext>
            </a:extLst>
          </p:cNvPr>
          <p:cNvPicPr>
            <a:picLocks noChangeAspect="1"/>
          </p:cNvPicPr>
          <p:nvPr/>
        </p:nvPicPr>
        <p:blipFill rotWithShape="1">
          <a:blip r:embed="rId2"/>
          <a:srcRect r="2148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Symbol zastępczy zawartości 2">
            <a:extLst>
              <a:ext uri="{FF2B5EF4-FFF2-40B4-BE49-F238E27FC236}">
                <a16:creationId xmlns:a16="http://schemas.microsoft.com/office/drawing/2014/main" id="{88DEC8B6-4DC6-46B1-B2DA-7E217D4E4B07}"/>
              </a:ext>
            </a:extLst>
          </p:cNvPr>
          <p:cNvSpPr>
            <a:spLocks noGrp="1"/>
          </p:cNvSpPr>
          <p:nvPr>
            <p:ph idx="1"/>
          </p:nvPr>
        </p:nvSpPr>
        <p:spPr>
          <a:xfrm>
            <a:off x="6289158" y="2279018"/>
            <a:ext cx="5259714" cy="3375920"/>
          </a:xfrm>
        </p:spPr>
        <p:txBody>
          <a:bodyPr vert="horz" lIns="91440" tIns="45720" rIns="91440" bIns="45720" rtlCol="0" anchor="t">
            <a:noAutofit/>
          </a:bodyPr>
          <a:lstStyle/>
          <a:p>
            <a:r>
              <a:rPr lang="pl-PL" sz="2000">
                <a:ea typeface="+mn-lt"/>
                <a:cs typeface="+mn-lt"/>
              </a:rPr>
              <a:t>Symbol π został wprowadzony przez walijskiego matematyka Williama Jonesa w roku 1706, w monografii „Synopsis </a:t>
            </a:r>
            <a:r>
              <a:rPr lang="pl-PL" sz="2000" err="1">
                <a:ea typeface="+mn-lt"/>
                <a:cs typeface="+mn-lt"/>
              </a:rPr>
              <a:t>palmariorum</a:t>
            </a:r>
            <a:r>
              <a:rPr lang="pl-PL" sz="2000">
                <a:ea typeface="+mn-lt"/>
                <a:cs typeface="+mn-lt"/>
              </a:rPr>
              <a:t> </a:t>
            </a:r>
            <a:r>
              <a:rPr lang="pl-PL" sz="2000" err="1">
                <a:ea typeface="+mn-lt"/>
                <a:cs typeface="+mn-lt"/>
              </a:rPr>
              <a:t>mathesos</a:t>
            </a:r>
            <a:r>
              <a:rPr lang="pl-PL" sz="2000">
                <a:ea typeface="+mn-lt"/>
                <a:cs typeface="+mn-lt"/>
              </a:rPr>
              <a:t>”. Symbol ten jest pierwszą literą greckiego słowa π</a:t>
            </a:r>
            <a:r>
              <a:rPr lang="pl-PL" sz="2000" err="1">
                <a:ea typeface="+mn-lt"/>
                <a:cs typeface="+mn-lt"/>
              </a:rPr>
              <a:t>ερίμετρον</a:t>
            </a:r>
            <a:r>
              <a:rPr lang="pl-PL" sz="2000">
                <a:ea typeface="+mn-lt"/>
                <a:cs typeface="+mn-lt"/>
              </a:rPr>
              <a:t> – </a:t>
            </a:r>
            <a:r>
              <a:rPr lang="pl-PL" sz="2000" err="1">
                <a:ea typeface="+mn-lt"/>
                <a:cs typeface="+mn-lt"/>
              </a:rPr>
              <a:t>perimetron</a:t>
            </a:r>
            <a:r>
              <a:rPr lang="pl-PL" sz="2000">
                <a:ea typeface="+mn-lt"/>
                <a:cs typeface="+mn-lt"/>
              </a:rPr>
              <a:t>, co oznacza obwód. Rozpowszechniony został przez Leonharda Eulera. Liczba ta, znana jest również jako stała Archimedesa lub ludolfina – nazwana na cześć </a:t>
            </a:r>
            <a:r>
              <a:rPr lang="pl-PL" sz="2000" err="1">
                <a:ea typeface="+mn-lt"/>
                <a:cs typeface="+mn-lt"/>
              </a:rPr>
              <a:t>Ludolpha</a:t>
            </a:r>
            <a:r>
              <a:rPr lang="pl-PL" sz="2000">
                <a:ea typeface="+mn-lt"/>
                <a:cs typeface="+mn-lt"/>
              </a:rPr>
              <a:t> van </a:t>
            </a:r>
            <a:r>
              <a:rPr lang="pl-PL" sz="2000" err="1">
                <a:ea typeface="+mn-lt"/>
                <a:cs typeface="+mn-lt"/>
              </a:rPr>
              <a:t>Ceulena</a:t>
            </a:r>
            <a:r>
              <a:rPr lang="pl-PL" sz="2000">
                <a:ea typeface="+mn-lt"/>
                <a:cs typeface="+mn-lt"/>
              </a:rPr>
              <a:t>, który obliczył z dokładnością do 35 miejsc po przecinku przybliżone wartości liczby.</a:t>
            </a:r>
            <a:br>
              <a:rPr lang="pl-PL" sz="2000">
                <a:ea typeface="+mn-lt"/>
                <a:cs typeface="+mn-lt"/>
              </a:rPr>
            </a:br>
            <a:endParaRPr lang="pl-PL" sz="1800">
              <a:ea typeface="+mn-lt"/>
              <a:cs typeface="+mn-lt"/>
            </a:endParaRPr>
          </a:p>
        </p:txBody>
      </p:sp>
    </p:spTree>
    <p:extLst>
      <p:ext uri="{BB962C8B-B14F-4D97-AF65-F5344CB8AC3E}">
        <p14:creationId xmlns:p14="http://schemas.microsoft.com/office/powerpoint/2010/main" val="13764291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ytuł 1">
            <a:extLst>
              <a:ext uri="{FF2B5EF4-FFF2-40B4-BE49-F238E27FC236}">
                <a16:creationId xmlns:a16="http://schemas.microsoft.com/office/drawing/2014/main" id="{D5FDA6D7-F5C9-4D2A-8A2D-BA79AC8B7A6F}"/>
              </a:ext>
            </a:extLst>
          </p:cNvPr>
          <p:cNvSpPr>
            <a:spLocks noGrp="1"/>
          </p:cNvSpPr>
          <p:nvPr>
            <p:ph type="title"/>
          </p:nvPr>
        </p:nvSpPr>
        <p:spPr>
          <a:xfrm>
            <a:off x="1143000" y="1676400"/>
            <a:ext cx="3810000" cy="3505200"/>
          </a:xfrm>
        </p:spPr>
        <p:txBody>
          <a:bodyPr anchor="t">
            <a:normAutofit/>
          </a:bodyPr>
          <a:lstStyle/>
          <a:p>
            <a:r>
              <a:rPr lang="pl-PL" sz="4000">
                <a:cs typeface="Calibri Light"/>
              </a:rPr>
              <a:t> </a:t>
            </a:r>
            <a:br>
              <a:rPr lang="pl-PL" sz="4000">
                <a:cs typeface="Calibri Light"/>
              </a:rPr>
            </a:br>
            <a:br>
              <a:rPr lang="pl-PL" sz="4000">
                <a:cs typeface="Calibri Light"/>
              </a:rPr>
            </a:br>
            <a:r>
              <a:rPr lang="pl-PL" sz="4000">
                <a:cs typeface="Calibri Light"/>
              </a:rPr>
              <a:t>             3.</a:t>
            </a:r>
            <a:endParaRPr lang="pl-PL" sz="4000"/>
          </a:p>
        </p:txBody>
      </p:sp>
      <p:sp>
        <p:nvSpPr>
          <p:cNvPr id="3" name="Symbol zastępczy zawartości 2">
            <a:extLst>
              <a:ext uri="{FF2B5EF4-FFF2-40B4-BE49-F238E27FC236}">
                <a16:creationId xmlns:a16="http://schemas.microsoft.com/office/drawing/2014/main" id="{E2A46C18-F9C9-4C07-A60A-F40108D10063}"/>
              </a:ext>
            </a:extLst>
          </p:cNvPr>
          <p:cNvSpPr>
            <a:spLocks noGrp="1"/>
          </p:cNvSpPr>
          <p:nvPr>
            <p:ph idx="1"/>
          </p:nvPr>
        </p:nvSpPr>
        <p:spPr>
          <a:xfrm>
            <a:off x="5181604" y="1676400"/>
            <a:ext cx="5638796" cy="3505200"/>
          </a:xfrm>
        </p:spPr>
        <p:txBody>
          <a:bodyPr vert="horz" lIns="91440" tIns="45720" rIns="91440" bIns="45720" rtlCol="0" anchor="t">
            <a:noAutofit/>
          </a:bodyPr>
          <a:lstStyle/>
          <a:p>
            <a:r>
              <a:rPr lang="pl-PL" sz="3200">
                <a:solidFill>
                  <a:schemeClr val="tx1">
                    <a:alpha val="55000"/>
                  </a:schemeClr>
                </a:solidFill>
                <a:ea typeface="+mn-lt"/>
                <a:cs typeface="+mn-lt"/>
              </a:rPr>
              <a:t> Liczba π miała już swoje zastosowanie w starożytności, kiedy podczas zajęć praktycznych, takich jak: rolnictwo, budownictwo, ludzie zauważyli, że stosunek obwodu koła do jego średnicy jest stałą wartością.</a:t>
            </a:r>
            <a:endParaRPr lang="pl-PL" sz="3200">
              <a:solidFill>
                <a:schemeClr val="tx1">
                  <a:alpha val="55000"/>
                </a:schemeClr>
              </a:solidFill>
              <a:cs typeface="Calibri" panose="020F0502020204030204"/>
            </a:endParaRPr>
          </a:p>
        </p:txBody>
      </p:sp>
    </p:spTree>
    <p:extLst>
      <p:ext uri="{BB962C8B-B14F-4D97-AF65-F5344CB8AC3E}">
        <p14:creationId xmlns:p14="http://schemas.microsoft.com/office/powerpoint/2010/main" val="406076740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39FD49F-DCC5-4AE4-923C-DB914D050716}"/>
              </a:ext>
            </a:extLst>
          </p:cNvPr>
          <p:cNvSpPr>
            <a:spLocks noGrp="1"/>
          </p:cNvSpPr>
          <p:nvPr>
            <p:ph type="title"/>
          </p:nvPr>
        </p:nvSpPr>
        <p:spPr>
          <a:xfrm>
            <a:off x="5297762" y="329184"/>
            <a:ext cx="6251110" cy="1783080"/>
          </a:xfrm>
        </p:spPr>
        <p:txBody>
          <a:bodyPr anchor="b">
            <a:normAutofit/>
          </a:bodyPr>
          <a:lstStyle/>
          <a:p>
            <a:br>
              <a:rPr lang="pl-PL" sz="2200">
                <a:cs typeface="Calibri Light"/>
              </a:rPr>
            </a:br>
            <a:br>
              <a:rPr lang="pl-PL" sz="2200">
                <a:cs typeface="Calibri Light"/>
              </a:rPr>
            </a:br>
            <a:br>
              <a:rPr lang="pl-PL" sz="2200">
                <a:cs typeface="Calibri Light"/>
              </a:rPr>
            </a:br>
            <a:br>
              <a:rPr lang="pl-PL" sz="2200">
                <a:cs typeface="Calibri Light"/>
              </a:rPr>
            </a:br>
            <a:r>
              <a:rPr lang="pl-PL" sz="2200">
                <a:cs typeface="Calibri Light"/>
              </a:rPr>
              <a:t>                    4.</a:t>
            </a:r>
          </a:p>
        </p:txBody>
      </p:sp>
      <p:pic>
        <p:nvPicPr>
          <p:cNvPr id="24" name="Picture 23" descr="Na dzień kalendarzowy przypięto czerwony numer PIN">
            <a:extLst>
              <a:ext uri="{FF2B5EF4-FFF2-40B4-BE49-F238E27FC236}">
                <a16:creationId xmlns:a16="http://schemas.microsoft.com/office/drawing/2014/main" id="{5598FE75-32A3-4D66-B8E9-5D85103A0D98}"/>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15039A7-9F02-4A9F-8521-A201C2337A9E}"/>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pl-PL" sz="4400">
                <a:ea typeface="+mn-lt"/>
                <a:cs typeface="+mn-lt"/>
              </a:rPr>
              <a:t> Liczba π jest liczbą niewymierną, co oznacza, że nie można jej przedstawić jako iloraz dwóch całkowitych liczb.</a:t>
            </a:r>
            <a:endParaRPr lang="pl-PL" sz="4400">
              <a:cs typeface="Calibri"/>
            </a:endParaRPr>
          </a:p>
        </p:txBody>
      </p:sp>
    </p:spTree>
    <p:extLst>
      <p:ext uri="{BB962C8B-B14F-4D97-AF65-F5344CB8AC3E}">
        <p14:creationId xmlns:p14="http://schemas.microsoft.com/office/powerpoint/2010/main" val="157945755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a:extLst>
              <a:ext uri="{FF2B5EF4-FFF2-40B4-BE49-F238E27FC236}">
                <a16:creationId xmlns:a16="http://schemas.microsoft.com/office/drawing/2014/main" id="{BEC12397-2D9F-41C9-AC7E-56F62E3B369D}"/>
              </a:ext>
            </a:extLst>
          </p:cNvPr>
          <p:cNvSpPr>
            <a:spLocks noGrp="1"/>
          </p:cNvSpPr>
          <p:nvPr>
            <p:ph type="title"/>
          </p:nvPr>
        </p:nvSpPr>
        <p:spPr>
          <a:xfrm>
            <a:off x="1616054" y="1261137"/>
            <a:ext cx="8959893" cy="888360"/>
          </a:xfrm>
        </p:spPr>
        <p:txBody>
          <a:bodyPr anchor="b">
            <a:normAutofit fontScale="90000"/>
          </a:bodyPr>
          <a:lstStyle/>
          <a:p>
            <a:pPr algn="ctr"/>
            <a:br>
              <a:rPr lang="pl-PL" sz="3200">
                <a:solidFill>
                  <a:schemeClr val="tx1">
                    <a:lumMod val="65000"/>
                    <a:lumOff val="35000"/>
                  </a:schemeClr>
                </a:solidFill>
                <a:cs typeface="Calibri Light"/>
              </a:rPr>
            </a:br>
            <a:br>
              <a:rPr lang="pl-PL" sz="3200">
                <a:cs typeface="Calibri Light"/>
              </a:rPr>
            </a:br>
            <a:r>
              <a:rPr lang="pl-PL" sz="3600">
                <a:solidFill>
                  <a:schemeClr val="tx1">
                    <a:lumMod val="65000"/>
                    <a:lumOff val="35000"/>
                  </a:schemeClr>
                </a:solidFill>
                <a:cs typeface="Calibri Light"/>
              </a:rPr>
              <a:t>5.</a:t>
            </a:r>
          </a:p>
        </p:txBody>
      </p:sp>
      <p:sp>
        <p:nvSpPr>
          <p:cNvPr id="3" name="Symbol zastępczy zawartości 2">
            <a:extLst>
              <a:ext uri="{FF2B5EF4-FFF2-40B4-BE49-F238E27FC236}">
                <a16:creationId xmlns:a16="http://schemas.microsoft.com/office/drawing/2014/main" id="{18983967-F90D-460F-A722-F0BEFA537521}"/>
              </a:ext>
            </a:extLst>
          </p:cNvPr>
          <p:cNvSpPr>
            <a:spLocks noGrp="1"/>
          </p:cNvSpPr>
          <p:nvPr>
            <p:ph idx="1"/>
          </p:nvPr>
        </p:nvSpPr>
        <p:spPr>
          <a:xfrm>
            <a:off x="1616054" y="2427383"/>
            <a:ext cx="8959892" cy="3169482"/>
          </a:xfrm>
        </p:spPr>
        <p:txBody>
          <a:bodyPr vert="horz" lIns="91440" tIns="45720" rIns="91440" bIns="45720" rtlCol="0" anchor="t">
            <a:noAutofit/>
          </a:bodyPr>
          <a:lstStyle/>
          <a:p>
            <a:r>
              <a:rPr lang="pl-PL" sz="3200">
                <a:solidFill>
                  <a:schemeClr val="tx1">
                    <a:lumMod val="65000"/>
                    <a:lumOff val="35000"/>
                  </a:schemeClr>
                </a:solidFill>
                <a:ea typeface="+mn-lt"/>
                <a:cs typeface="+mn-lt"/>
              </a:rPr>
              <a:t> Kwadratura koła to nierozwiązanie zagadnienie związane z liczbą π. Polega ona na wykreśleniu kwadratu o jednakowej powierzchni co koło. W roku 1897 Edward J. </a:t>
            </a:r>
            <a:r>
              <a:rPr lang="pl-PL" sz="3200" err="1">
                <a:solidFill>
                  <a:schemeClr val="tx1">
                    <a:lumMod val="65000"/>
                    <a:lumOff val="35000"/>
                  </a:schemeClr>
                </a:solidFill>
                <a:ea typeface="+mn-lt"/>
                <a:cs typeface="+mn-lt"/>
              </a:rPr>
              <a:t>Goodwin</a:t>
            </a:r>
            <a:r>
              <a:rPr lang="pl-PL" sz="3200">
                <a:solidFill>
                  <a:schemeClr val="tx1">
                    <a:lumMod val="65000"/>
                    <a:lumOff val="35000"/>
                  </a:schemeClr>
                </a:solidFill>
                <a:ea typeface="+mn-lt"/>
                <a:cs typeface="+mn-lt"/>
              </a:rPr>
              <a:t> – lekarz z Indiany, stwierdził, że tego dokonał, jednak ostatecznie okazało się, ze w wykreślonych przez niego figurach liczba π wynosiła 3, 2. Przedsiębiorczy lekarz szybko zastrzegł swoją metodę, a później udostępnił do użytku stanowi Indiana.</a:t>
            </a:r>
            <a:endParaRPr lang="pl-PL" sz="3200">
              <a:solidFill>
                <a:schemeClr val="tx1">
                  <a:lumMod val="65000"/>
                  <a:lumOff val="35000"/>
                </a:schemeClr>
              </a:solidFill>
              <a:cs typeface="Calibri"/>
            </a:endParaRPr>
          </a:p>
        </p:txBody>
      </p:sp>
    </p:spTree>
    <p:extLst>
      <p:ext uri="{BB962C8B-B14F-4D97-AF65-F5344CB8AC3E}">
        <p14:creationId xmlns:p14="http://schemas.microsoft.com/office/powerpoint/2010/main" val="1357086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457EE21-4E29-470B-9E9E-E0734FC6F211}"/>
              </a:ext>
            </a:extLst>
          </p:cNvPr>
          <p:cNvSpPr>
            <a:spLocks noGrp="1"/>
          </p:cNvSpPr>
          <p:nvPr>
            <p:ph type="title"/>
          </p:nvPr>
        </p:nvSpPr>
        <p:spPr>
          <a:xfrm>
            <a:off x="838200" y="365125"/>
            <a:ext cx="5558489" cy="1325563"/>
          </a:xfrm>
        </p:spPr>
        <p:txBody>
          <a:bodyPr>
            <a:normAutofit/>
          </a:bodyPr>
          <a:lstStyle/>
          <a:p>
            <a:r>
              <a:rPr lang="pl-PL">
                <a:cs typeface="Calibri Light"/>
              </a:rPr>
              <a:t>                 6.</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E43A87C0-6E93-42AB-A105-583E481B16B1}"/>
              </a:ext>
            </a:extLst>
          </p:cNvPr>
          <p:cNvSpPr>
            <a:spLocks noGrp="1"/>
          </p:cNvSpPr>
          <p:nvPr>
            <p:ph idx="1"/>
          </p:nvPr>
        </p:nvSpPr>
        <p:spPr>
          <a:xfrm>
            <a:off x="838200" y="1825625"/>
            <a:ext cx="5558489" cy="4351338"/>
          </a:xfrm>
        </p:spPr>
        <p:txBody>
          <a:bodyPr vert="horz" lIns="91440" tIns="45720" rIns="91440" bIns="45720" rtlCol="0" anchor="t">
            <a:normAutofit/>
          </a:bodyPr>
          <a:lstStyle/>
          <a:p>
            <a:r>
              <a:rPr lang="pl-PL" sz="4400">
                <a:ea typeface="+mn-lt"/>
                <a:cs typeface="+mn-lt"/>
              </a:rPr>
              <a:t>Liczba π jest wspomniana w Biblii w jednym ze swoich przybliżeń – 3:1 – dokładnie w II Księdze Królewskiej, Rozdziale 7, Wersecie 23.</a:t>
            </a:r>
            <a:endParaRPr lang="pl-PL" sz="4400">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8910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Motyw pakietu Office</vt:lpstr>
      <vt:lpstr>Liczba Pi</vt:lpstr>
      <vt:lpstr>π, ludolfina, stała Archimedesa – stosunek obwodu koła do długości jego średnicy; stosunek ten jest niezależny od wyboru koła, bowiem każde dwa koła są podobne. </vt:lpstr>
      <vt:lpstr>12 ciekawostek na temat liczby Pi</vt:lpstr>
      <vt:lpstr>                         1.</vt:lpstr>
      <vt:lpstr>                 2.</vt:lpstr>
      <vt:lpstr>                3.</vt:lpstr>
      <vt:lpstr>                        4.</vt:lpstr>
      <vt:lpstr>  5.</vt:lpstr>
      <vt:lpstr>                 6.</vt:lpstr>
      <vt:lpstr>               7.</vt:lpstr>
      <vt:lpstr> 8.</vt:lpstr>
      <vt:lpstr>                   9.           </vt:lpstr>
      <vt:lpstr>              10.</vt:lpstr>
      <vt:lpstr>                   11. W pierwszych 31 cyfrach po przecinku nie znajduje się zero. Pojawia się ono dopiero w 32 miejscu po przecinku. </vt:lpstr>
      <vt:lpstr>                                 12.   W  życiu codziennym liczba Pi przydaje się jako wartość, która ułatwia wiele obliczeń. Znajomość już dwóch cyfr po przecinku wystarczy: średni stosunek długości doliny rzeki do długości rzeki jest równy Pi.</vt:lpstr>
      <vt:lpstr>Często zadajemy sobie pytanie kiedy jest dzień liczby Pi ?</vt:lpstr>
      <vt:lpstr>PowerPoint Presentation</vt:lpstr>
      <vt:lpstr>PowerPoint Presentation</vt:lpstr>
      <vt:lpstr>Kto wynalazł liczbę Pi</vt:lpstr>
      <vt:lpstr>Dziękuje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1</cp:revision>
  <dcterms:created xsi:type="dcterms:W3CDTF">2022-03-10T13:21:11Z</dcterms:created>
  <dcterms:modified xsi:type="dcterms:W3CDTF">2022-03-14T12:21:24Z</dcterms:modified>
</cp:coreProperties>
</file>